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2.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698" r:id="rId2"/>
    <p:sldMasterId id="2147483709" r:id="rId3"/>
  </p:sldMasterIdLst>
  <p:notesMasterIdLst>
    <p:notesMasterId r:id="rId50"/>
  </p:notesMasterIdLst>
  <p:handoutMasterIdLst>
    <p:handoutMasterId r:id="rId51"/>
  </p:handoutMasterIdLst>
  <p:sldIdLst>
    <p:sldId id="769" r:id="rId4"/>
    <p:sldId id="741" r:id="rId5"/>
    <p:sldId id="786" r:id="rId6"/>
    <p:sldId id="787" r:id="rId7"/>
    <p:sldId id="770" r:id="rId8"/>
    <p:sldId id="771" r:id="rId9"/>
    <p:sldId id="753" r:id="rId10"/>
    <p:sldId id="732" r:id="rId11"/>
    <p:sldId id="773" r:id="rId12"/>
    <p:sldId id="783" r:id="rId13"/>
    <p:sldId id="775" r:id="rId14"/>
    <p:sldId id="776" r:id="rId15"/>
    <p:sldId id="754" r:id="rId16"/>
    <p:sldId id="738" r:id="rId17"/>
    <p:sldId id="755" r:id="rId18"/>
    <p:sldId id="777" r:id="rId19"/>
    <p:sldId id="739" r:id="rId20"/>
    <p:sldId id="781" r:id="rId21"/>
    <p:sldId id="742" r:id="rId22"/>
    <p:sldId id="746" r:id="rId23"/>
    <p:sldId id="745" r:id="rId24"/>
    <p:sldId id="743" r:id="rId25"/>
    <p:sldId id="744" r:id="rId26"/>
    <p:sldId id="779" r:id="rId27"/>
    <p:sldId id="778" r:id="rId28"/>
    <p:sldId id="782" r:id="rId29"/>
    <p:sldId id="780" r:id="rId30"/>
    <p:sldId id="749" r:id="rId31"/>
    <p:sldId id="748" r:id="rId32"/>
    <p:sldId id="784" r:id="rId33"/>
    <p:sldId id="759" r:id="rId34"/>
    <p:sldId id="760" r:id="rId35"/>
    <p:sldId id="761" r:id="rId36"/>
    <p:sldId id="762" r:id="rId37"/>
    <p:sldId id="751" r:id="rId38"/>
    <p:sldId id="785" r:id="rId39"/>
    <p:sldId id="574" r:id="rId40"/>
    <p:sldId id="793" r:id="rId41"/>
    <p:sldId id="788" r:id="rId42"/>
    <p:sldId id="797" r:id="rId43"/>
    <p:sldId id="794" r:id="rId44"/>
    <p:sldId id="795" r:id="rId45"/>
    <p:sldId id="789" r:id="rId46"/>
    <p:sldId id="791" r:id="rId47"/>
    <p:sldId id="792" r:id="rId48"/>
    <p:sldId id="796" r:id="rId49"/>
  </p:sldIdLst>
  <p:sldSz cx="12192000" cy="6858000"/>
  <p:notesSz cx="6669088" cy="9926638"/>
  <p:defaultTex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3" orient="horz" pos="3158" userDrawn="1">
          <p15:clr>
            <a:srgbClr val="A4A3A4"/>
          </p15:clr>
        </p15:guide>
        <p15:guide id="5" orient="horz" pos="981" userDrawn="1">
          <p15:clr>
            <a:srgbClr val="A4A3A4"/>
          </p15:clr>
        </p15:guide>
        <p15:guide id="6" pos="3840" userDrawn="1">
          <p15:clr>
            <a:srgbClr val="A4A3A4"/>
          </p15:clr>
        </p15:guide>
        <p15:guide id="7" pos="575" userDrawn="1">
          <p15:clr>
            <a:srgbClr val="A4A3A4"/>
          </p15:clr>
        </p15:guide>
        <p15:guide id="8" pos="7105" userDrawn="1">
          <p15:clr>
            <a:srgbClr val="A4A3A4"/>
          </p15:clr>
        </p15:guide>
        <p15:guide id="9" pos="7378" userDrawn="1">
          <p15:clr>
            <a:srgbClr val="A4A3A4"/>
          </p15:clr>
        </p15:guide>
        <p15:guide id="10" pos="303" userDrawn="1">
          <p15:clr>
            <a:srgbClr val="A4A3A4"/>
          </p15:clr>
        </p15:guide>
        <p15:guide id="11" pos="1965" userDrawn="1">
          <p15:clr>
            <a:srgbClr val="A4A3A4"/>
          </p15:clr>
        </p15:guide>
        <p15:guide id="12" pos="5715" userDrawn="1">
          <p15:clr>
            <a:srgbClr val="A4A3A4"/>
          </p15:clr>
        </p15:guide>
        <p15:guide id="13" pos="4384" userDrawn="1">
          <p15:clr>
            <a:srgbClr val="A4A3A4"/>
          </p15:clr>
        </p15:guide>
        <p15:guide id="14" orient="horz" pos="3294" userDrawn="1">
          <p15:clr>
            <a:srgbClr val="A4A3A4"/>
          </p15:clr>
        </p15:guide>
        <p15:guide id="15"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2D3E50"/>
    <a:srgbClr val="4D4D4D"/>
    <a:srgbClr val="7E8C8D"/>
    <a:srgbClr val="297FB8"/>
    <a:srgbClr val="F39C11"/>
    <a:srgbClr val="E84C3D"/>
    <a:srgbClr val="27AE61"/>
    <a:srgbClr val="8D44AD"/>
    <a:srgbClr val="3449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74271" autoAdjust="0"/>
  </p:normalViewPr>
  <p:slideViewPr>
    <p:cSldViewPr>
      <p:cViewPr varScale="1">
        <p:scale>
          <a:sx n="64" d="100"/>
          <a:sy n="64" d="100"/>
        </p:scale>
        <p:origin x="1565" y="67"/>
      </p:cViewPr>
      <p:guideLst>
        <p:guide orient="horz" pos="2251"/>
        <p:guide orient="horz" pos="3158"/>
        <p:guide orient="horz" pos="981"/>
        <p:guide pos="3840"/>
        <p:guide pos="575"/>
        <p:guide pos="7105"/>
        <p:guide pos="7378"/>
        <p:guide pos="303"/>
        <p:guide pos="1965"/>
        <p:guide pos="5715"/>
        <p:guide pos="4384"/>
        <p:guide orient="horz" pos="3294"/>
        <p:guide orient="horz" pos="2160"/>
      </p:guideLst>
    </p:cSldViewPr>
  </p:slideViewPr>
  <p:notesTextViewPr>
    <p:cViewPr>
      <p:scale>
        <a:sx n="150" d="100"/>
        <a:sy n="150" d="100"/>
      </p:scale>
      <p:origin x="0" y="0"/>
    </p:cViewPr>
  </p:notesTextViewPr>
  <p:notesViewPr>
    <p:cSldViewPr>
      <p:cViewPr varScale="1">
        <p:scale>
          <a:sx n="86" d="100"/>
          <a:sy n="86" d="100"/>
        </p:scale>
        <p:origin x="2928" y="78"/>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EA33B4B9-AFB0-43EB-82AF-ED70AC262E4F}" type="datetimeFigureOut">
              <a:rPr lang="en-US" smtClean="0"/>
              <a:pPr/>
              <a:t>8/24/2017</a:t>
            </a:fld>
            <a:endParaRPr lang="en-US"/>
          </a:p>
        </p:txBody>
      </p:sp>
      <p:sp>
        <p:nvSpPr>
          <p:cNvPr id="4" name="Espace réservé du pied de page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C6472C8F-9949-4688-BFEB-F813D79CFC0A}" type="slidenum">
              <a:rPr lang="en-US" smtClean="0"/>
              <a:pPr/>
              <a:t>‹N°›</a:t>
            </a:fld>
            <a:endParaRPr lang="en-US"/>
          </a:p>
        </p:txBody>
      </p:sp>
    </p:spTree>
    <p:extLst>
      <p:ext uri="{BB962C8B-B14F-4D97-AF65-F5344CB8AC3E}">
        <p14:creationId xmlns:p14="http://schemas.microsoft.com/office/powerpoint/2010/main" val="179299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3D31E77A-DD07-4A76-801D-B4BF4990C412}" type="datetimeFigureOut">
              <a:rPr lang="en-US" smtClean="0"/>
              <a:pPr/>
              <a:t>8/24/2017</a:t>
            </a:fld>
            <a:endParaRPr lang="en-US"/>
          </a:p>
        </p:txBody>
      </p:sp>
      <p:sp>
        <p:nvSpPr>
          <p:cNvPr id="4" name="Espace réservé de l'image des diapositives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CA3AB2B-189A-4C92-A457-C6A3833631A7}" type="slidenum">
              <a:rPr lang="en-US" smtClean="0"/>
              <a:pPr/>
              <a:t>‹N°›</a:t>
            </a:fld>
            <a:endParaRPr lang="en-US"/>
          </a:p>
        </p:txBody>
      </p:sp>
    </p:spTree>
    <p:extLst>
      <p:ext uri="{BB962C8B-B14F-4D97-AF65-F5344CB8AC3E}">
        <p14:creationId xmlns:p14="http://schemas.microsoft.com/office/powerpoint/2010/main" val="2753898374"/>
      </p:ext>
    </p:extLst>
  </p:cSld>
  <p:clrMap bg1="lt1" tx1="dk1" bg2="lt2" tx2="dk2" accent1="accent1" accent2="accent2" accent3="accent3" accent4="accent4" accent5="accent5" accent6="accent6" hlink="hlink" folHlink="folHlink"/>
  <p:hf hdr="0" ftr="0" dt="0"/>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Jakob_Nielse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fr.wikipedia.org/wiki/Sun_Microsystem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a:t>
            </a:r>
          </a:p>
        </p:txBody>
      </p:sp>
      <p:sp>
        <p:nvSpPr>
          <p:cNvPr id="4" name="Slide Number Placeholder 3"/>
          <p:cNvSpPr>
            <a:spLocks noGrp="1"/>
          </p:cNvSpPr>
          <p:nvPr>
            <p:ph type="sldNum" sz="quarter" idx="10"/>
          </p:nvPr>
        </p:nvSpPr>
        <p:spPr/>
        <p:txBody>
          <a:bodyPr/>
          <a:lstStyle/>
          <a:p>
            <a:fld id="{2CA3AB2B-189A-4C92-A457-C6A3833631A7}" type="slidenum">
              <a:rPr lang="en-US" smtClean="0"/>
              <a:pPr/>
              <a:t>37</a:t>
            </a:fld>
            <a:endParaRPr lang="en-US"/>
          </a:p>
        </p:txBody>
      </p:sp>
    </p:spTree>
    <p:extLst>
      <p:ext uri="{BB962C8B-B14F-4D97-AF65-F5344CB8AC3E}">
        <p14:creationId xmlns:p14="http://schemas.microsoft.com/office/powerpoint/2010/main" val="420628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sz="1200" b="0" i="0" kern="1200" dirty="0">
                <a:solidFill>
                  <a:schemeClr val="tx1"/>
                </a:solidFill>
                <a:effectLst/>
                <a:latin typeface="+mn-lt"/>
                <a:ea typeface="+mn-ea"/>
                <a:cs typeface="+mn-cs"/>
              </a:rPr>
              <a:t>Au début des années 1990, </a:t>
            </a:r>
            <a:r>
              <a:rPr lang="fr-CH" sz="1200" b="0" i="0" u="none" strike="noStrike" kern="1200" dirty="0">
                <a:solidFill>
                  <a:schemeClr val="tx1"/>
                </a:solidFill>
                <a:effectLst/>
                <a:latin typeface="+mn-lt"/>
                <a:ea typeface="+mn-ea"/>
                <a:cs typeface="+mn-cs"/>
                <a:hlinkClick r:id="rId3" tooltip="Jakob Nielsen"/>
              </a:rPr>
              <a:t>Nielsen</a:t>
            </a:r>
            <a:r>
              <a:rPr lang="fr-CH" sz="1200" b="0" i="0" kern="1200" dirty="0">
                <a:solidFill>
                  <a:schemeClr val="tx1"/>
                </a:solidFill>
                <a:effectLst/>
                <a:latin typeface="+mn-lt"/>
                <a:ea typeface="+mn-ea"/>
                <a:cs typeface="+mn-cs"/>
              </a:rPr>
              <a:t>, alors chercheur chez </a:t>
            </a:r>
            <a:r>
              <a:rPr lang="fr-CH" sz="1200" b="0" i="0" u="none" strike="noStrike" kern="1200" dirty="0">
                <a:solidFill>
                  <a:schemeClr val="tx1"/>
                </a:solidFill>
                <a:effectLst/>
                <a:latin typeface="+mn-lt"/>
                <a:ea typeface="+mn-ea"/>
                <a:cs typeface="+mn-cs"/>
                <a:hlinkClick r:id="rId4" tooltip="Sun Microsystems"/>
              </a:rPr>
              <a:t>Sun Microsystems</a:t>
            </a:r>
            <a:r>
              <a:rPr lang="fr-CH" sz="1200" b="0" i="0" kern="1200" dirty="0">
                <a:solidFill>
                  <a:schemeClr val="tx1"/>
                </a:solidFill>
                <a:effectLst/>
                <a:latin typeface="+mn-lt"/>
                <a:ea typeface="+mn-ea"/>
                <a:cs typeface="+mn-cs"/>
              </a:rPr>
              <a:t>, a popularisé le principe de n'utiliser qu'un petit nombre d'utilisateurs test, à savoir 5 participants à chaque étape du processus de développement. Son argument, basé sur de nombreux tests qu'il a réalisés, repose sur l'idée que le test utilisateur est une évaluation qualitative et les problèmes d’utilisabilité viennent du logiciel et non des utilisateurs. De fait, cinq utilisateurs permettraient de lever au moins 80 % des problèmes d’utilisabilité</a:t>
            </a:r>
            <a:endParaRPr lang="fr-CH" dirty="0"/>
          </a:p>
        </p:txBody>
      </p:sp>
      <p:sp>
        <p:nvSpPr>
          <p:cNvPr id="4" name="Espace réservé du numéro de diapositive 3"/>
          <p:cNvSpPr>
            <a:spLocks noGrp="1"/>
          </p:cNvSpPr>
          <p:nvPr>
            <p:ph type="sldNum" sz="quarter" idx="10"/>
          </p:nvPr>
        </p:nvSpPr>
        <p:spPr/>
        <p:txBody>
          <a:bodyPr/>
          <a:lstStyle/>
          <a:p>
            <a:fld id="{2CA3AB2B-189A-4C92-A457-C6A3833631A7}" type="slidenum">
              <a:rPr lang="en-US" smtClean="0"/>
              <a:pPr/>
              <a:t>39</a:t>
            </a:fld>
            <a:endParaRPr lang="en-US"/>
          </a:p>
        </p:txBody>
      </p:sp>
    </p:spTree>
    <p:extLst>
      <p:ext uri="{BB962C8B-B14F-4D97-AF65-F5344CB8AC3E}">
        <p14:creationId xmlns:p14="http://schemas.microsoft.com/office/powerpoint/2010/main" val="3597650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3" name="Imag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8448" y="372892"/>
            <a:ext cx="1630488" cy="263351"/>
          </a:xfrm>
          <a:prstGeom prst="rect">
            <a:avLst/>
          </a:prstGeom>
        </p:spPr>
      </p:pic>
    </p:spTree>
    <p:extLst>
      <p:ext uri="{BB962C8B-B14F-4D97-AF65-F5344CB8AC3E}">
        <p14:creationId xmlns:p14="http://schemas.microsoft.com/office/powerpoint/2010/main" val="3330516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gray shading">
    <p:bg>
      <p:bgPr>
        <a:gradFill>
          <a:gsLst>
            <a:gs pos="0">
              <a:schemeClr val="bg1"/>
            </a:gs>
            <a:gs pos="100000">
              <a:srgbClr val="DBDBD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userDrawn="1"/>
        </p:nvGrpSpPr>
        <p:grpSpPr>
          <a:xfrm>
            <a:off x="328169" y="6237312"/>
            <a:ext cx="439241" cy="439240"/>
            <a:chOff x="186858" y="6096003"/>
            <a:chExt cx="580550" cy="580549"/>
          </a:xfrm>
          <a:solidFill>
            <a:schemeClr val="bg1">
              <a:lumMod val="95000"/>
            </a:schemeClr>
          </a:solidFill>
        </p:grpSpPr>
        <p:sp>
          <p:nvSpPr>
            <p:cNvPr id="18" name="Rectangle 17"/>
            <p:cNvSpPr/>
            <p:nvPr userDrawn="1"/>
          </p:nvSpPr>
          <p:spPr>
            <a:xfrm>
              <a:off x="186859" y="6096003"/>
              <a:ext cx="580549" cy="5805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9" name="Rectangle 18"/>
            <p:cNvSpPr/>
            <p:nvPr userDrawn="1"/>
          </p:nvSpPr>
          <p:spPr>
            <a:xfrm>
              <a:off x="186858" y="6612049"/>
              <a:ext cx="580549" cy="6450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sp>
        <p:nvSpPr>
          <p:cNvPr id="3" name="Sous-titre 2"/>
          <p:cNvSpPr>
            <a:spLocks noGrp="1"/>
          </p:cNvSpPr>
          <p:nvPr>
            <p:ph type="subTitle" idx="1"/>
          </p:nvPr>
        </p:nvSpPr>
        <p:spPr>
          <a:xfrm>
            <a:off x="2063552" y="764704"/>
            <a:ext cx="9518850" cy="216024"/>
          </a:xfrm>
        </p:spPr>
        <p:txBody>
          <a:bodyPr anchor="ctr">
            <a:noAutofit/>
          </a:bodyPr>
          <a:lstStyle>
            <a:lvl1pPr marL="0" indent="0" algn="r">
              <a:buNone/>
              <a:defRPr sz="2000" cap="small" baseline="0">
                <a:solidFill>
                  <a:schemeClr val="accent1">
                    <a:lumMod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2063552" y="147094"/>
            <a:ext cx="9518850" cy="617610"/>
          </a:xfrm>
          <a:prstGeom prst="rect">
            <a:avLst/>
          </a:prstGeom>
        </p:spPr>
        <p:txBody>
          <a:bodyPr vert="horz" lIns="91440" tIns="45720" rIns="91440" bIns="45720" rtlCol="0" anchor="ctr">
            <a:noAutofit/>
          </a:bodyPr>
          <a:lstStyle>
            <a:lvl1pPr>
              <a:defRPr sz="4000">
                <a:solidFill>
                  <a:schemeClr val="accent1">
                    <a:lumMod val="75000"/>
                  </a:schemeClr>
                </a:solidFill>
              </a:defRPr>
            </a:lvl1pPr>
          </a:lstStyle>
          <a:p>
            <a:r>
              <a:rPr lang="fr-FR" dirty="0"/>
              <a:t>Modifiez le style du titre</a:t>
            </a:r>
            <a:endParaRPr lang="en-US" dirty="0"/>
          </a:p>
        </p:txBody>
      </p:sp>
      <p:sp>
        <p:nvSpPr>
          <p:cNvPr id="2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‹N°›</a:t>
            </a:fld>
            <a:endParaRPr lang="en-US" dirty="0"/>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040" y="372892"/>
            <a:ext cx="1630488" cy="263351"/>
          </a:xfrm>
          <a:prstGeom prst="rect">
            <a:avLst/>
          </a:prstGeom>
        </p:spPr>
      </p:pic>
      <p:sp>
        <p:nvSpPr>
          <p:cNvPr id="9" name="Espace réservé du texte 8"/>
          <p:cNvSpPr>
            <a:spLocks noGrp="1"/>
          </p:cNvSpPr>
          <p:nvPr>
            <p:ph type="body" sz="quarter" idx="14"/>
          </p:nvPr>
        </p:nvSpPr>
        <p:spPr>
          <a:xfrm>
            <a:off x="550863" y="1268413"/>
            <a:ext cx="11377612" cy="4824412"/>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CH" dirty="0"/>
          </a:p>
        </p:txBody>
      </p:sp>
    </p:spTree>
    <p:extLst>
      <p:ext uri="{BB962C8B-B14F-4D97-AF65-F5344CB8AC3E}">
        <p14:creationId xmlns:p14="http://schemas.microsoft.com/office/powerpoint/2010/main" val="3465746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4472" y="6307968"/>
            <a:ext cx="1630488" cy="263351"/>
          </a:xfrm>
          <a:prstGeom prst="rect">
            <a:avLst/>
          </a:prstGeom>
        </p:spPr>
      </p:pic>
    </p:spTree>
    <p:extLst>
      <p:ext uri="{BB962C8B-B14F-4D97-AF65-F5344CB8AC3E}">
        <p14:creationId xmlns:p14="http://schemas.microsoft.com/office/powerpoint/2010/main" val="15930828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linhpham.me/"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 name="Rectangle 4"/>
          <p:cNvSpPr/>
          <p:nvPr userDrawn="1"/>
        </p:nvSpPr>
        <p:spPr>
          <a:xfrm>
            <a:off x="5951984" y="3072225"/>
            <a:ext cx="5772472" cy="707886"/>
          </a:xfrm>
          <a:prstGeom prst="rect">
            <a:avLst/>
          </a:prstGeom>
        </p:spPr>
        <p:txBody>
          <a:bodyPr wrap="square">
            <a:spAutoFit/>
          </a:bodyPr>
          <a:lstStyle/>
          <a:p>
            <a:pPr lvl="0"/>
            <a:r>
              <a:rPr lang="en-US" sz="4000" dirty="0">
                <a:solidFill>
                  <a:srgbClr val="2D3E50"/>
                </a:solidFill>
                <a:latin typeface="Calibri Light" panose="020F0302020204030204" pitchFamily="34" charset="0"/>
              </a:rPr>
              <a:t>Merci pour </a:t>
            </a:r>
            <a:r>
              <a:rPr lang="en-US" sz="4000" dirty="0" err="1">
                <a:solidFill>
                  <a:srgbClr val="2D3E50"/>
                </a:solidFill>
                <a:latin typeface="Calibri Light" panose="020F0302020204030204" pitchFamily="34" charset="0"/>
              </a:rPr>
              <a:t>votre</a:t>
            </a:r>
            <a:r>
              <a:rPr lang="en-US" sz="4000" dirty="0">
                <a:solidFill>
                  <a:srgbClr val="2D3E50"/>
                </a:solidFill>
                <a:latin typeface="Calibri Light" panose="020F0302020204030204" pitchFamily="34" charset="0"/>
              </a:rPr>
              <a:t> attention</a:t>
            </a:r>
          </a:p>
        </p:txBody>
      </p:sp>
      <p:pic>
        <p:nvPicPr>
          <p:cNvPr id="12" name="Picture 11">
            <a:hlinkClick r:id="rId3"/>
          </p:cNvPr>
          <p:cNvPicPr>
            <a:picLocks noChangeAspect="1"/>
          </p:cNvPicPr>
          <p:nvPr userDrawn="1"/>
        </p:nvPicPr>
        <p:blipFill>
          <a:blip r:embed="rId4"/>
          <a:stretch>
            <a:fillRect/>
          </a:stretch>
        </p:blipFill>
        <p:spPr>
          <a:xfrm>
            <a:off x="0" y="6898040"/>
            <a:ext cx="2493480" cy="262151"/>
          </a:xfrm>
          <a:prstGeom prst="rect">
            <a:avLst/>
          </a:prstGeom>
        </p:spPr>
      </p:pic>
      <p:sp>
        <p:nvSpPr>
          <p:cNvPr id="15" name="Rectangle 14"/>
          <p:cNvSpPr/>
          <p:nvPr userDrawn="1"/>
        </p:nvSpPr>
        <p:spPr>
          <a:xfrm>
            <a:off x="6023992" y="3671279"/>
            <a:ext cx="5772472" cy="400110"/>
          </a:xfrm>
          <a:prstGeom prst="rect">
            <a:avLst/>
          </a:prstGeom>
        </p:spPr>
        <p:txBody>
          <a:bodyPr wrap="square">
            <a:spAutoFit/>
          </a:bodyPr>
          <a:lstStyle/>
          <a:p>
            <a:pPr lvl="0" algn="ctr"/>
            <a:r>
              <a:rPr lang="en-US" sz="2000" dirty="0" err="1">
                <a:solidFill>
                  <a:srgbClr val="2D3E50"/>
                </a:solidFill>
                <a:latin typeface="Calibri Light" panose="020F0302020204030204" pitchFamily="34" charset="0"/>
              </a:rPr>
              <a:t>Avez-vous</a:t>
            </a:r>
            <a:r>
              <a:rPr lang="en-US" sz="2000" dirty="0">
                <a:solidFill>
                  <a:srgbClr val="2D3E50"/>
                </a:solidFill>
                <a:latin typeface="Calibri Light" panose="020F0302020204030204" pitchFamily="34" charset="0"/>
              </a:rPr>
              <a:t> des</a:t>
            </a:r>
            <a:r>
              <a:rPr lang="en-US" sz="2000" baseline="0" dirty="0">
                <a:solidFill>
                  <a:srgbClr val="2D3E50"/>
                </a:solidFill>
                <a:latin typeface="Calibri Light" panose="020F0302020204030204" pitchFamily="34" charset="0"/>
              </a:rPr>
              <a:t> questions ?</a:t>
            </a:r>
            <a:endParaRPr lang="en-US" sz="2000" dirty="0">
              <a:solidFill>
                <a:srgbClr val="2D3E50"/>
              </a:solidFill>
              <a:latin typeface="Calibri Light" panose="020F0302020204030204" pitchFamily="34" charset="0"/>
            </a:endParaRPr>
          </a:p>
        </p:txBody>
      </p:sp>
      <p:grpSp>
        <p:nvGrpSpPr>
          <p:cNvPr id="2" name="Groupe 1"/>
          <p:cNvGrpSpPr/>
          <p:nvPr userDrawn="1"/>
        </p:nvGrpSpPr>
        <p:grpSpPr>
          <a:xfrm>
            <a:off x="326747" y="5450886"/>
            <a:ext cx="4154180" cy="1146466"/>
            <a:chOff x="326747" y="2276873"/>
            <a:chExt cx="4154180" cy="1146466"/>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747" y="2952729"/>
              <a:ext cx="470610" cy="470610"/>
            </a:xfrm>
            <a:prstGeom prst="rect">
              <a:avLst/>
            </a:prstGeom>
          </p:spPr>
        </p:pic>
        <p:sp>
          <p:nvSpPr>
            <p:cNvPr id="13" name="TextBox 12"/>
            <p:cNvSpPr txBox="1"/>
            <p:nvPr userDrawn="1"/>
          </p:nvSpPr>
          <p:spPr>
            <a:xfrm>
              <a:off x="907582" y="3034146"/>
              <a:ext cx="2022285" cy="307777"/>
            </a:xfrm>
            <a:prstGeom prst="rect">
              <a:avLst/>
            </a:prstGeom>
            <a:noFill/>
          </p:spPr>
          <p:txBody>
            <a:bodyPr wrap="none" rtlCol="0" anchor="ctr">
              <a:spAutoFit/>
            </a:bodyPr>
            <a:lstStyle/>
            <a:p>
              <a:r>
                <a:rPr lang="en-US" sz="1400" b="0" dirty="0">
                  <a:solidFill>
                    <a:schemeClr val="bg1">
                      <a:lumMod val="85000"/>
                    </a:schemeClr>
                  </a:solidFill>
                </a:rPr>
                <a:t>maxime.beck@he-arc.ch</a:t>
              </a:r>
            </a:p>
          </p:txBody>
        </p:sp>
        <p:pic>
          <p:nvPicPr>
            <p:cNvPr id="2050" name="Picture 2" descr="https://image.flaticon.com/icons/png/512/25/25231.png"/>
            <p:cNvPicPr>
              <a:picLocks noChangeAspect="1" noChangeArrowheads="1"/>
            </p:cNvPicPr>
            <p:nvPr userDrawn="1"/>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6748" y="2276873"/>
              <a:ext cx="504056" cy="5040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2"/>
            <p:cNvSpPr txBox="1"/>
            <p:nvPr userDrawn="1"/>
          </p:nvSpPr>
          <p:spPr>
            <a:xfrm>
              <a:off x="911424" y="2401143"/>
              <a:ext cx="3569503" cy="307777"/>
            </a:xfrm>
            <a:prstGeom prst="rect">
              <a:avLst/>
            </a:prstGeom>
            <a:noFill/>
          </p:spPr>
          <p:txBody>
            <a:bodyPr wrap="none" rtlCol="0" anchor="ctr">
              <a:spAutoFit/>
            </a:bodyPr>
            <a:lstStyle/>
            <a:p>
              <a:r>
                <a:rPr lang="en-US" sz="1400" b="0" dirty="0">
                  <a:solidFill>
                    <a:schemeClr val="bg1">
                      <a:lumMod val="85000"/>
                    </a:schemeClr>
                  </a:solidFill>
                </a:rPr>
                <a:t>https://github.com/HEG-Arc/TB-SmartScreen</a:t>
              </a:r>
            </a:p>
          </p:txBody>
        </p:sp>
      </p:grpSp>
    </p:spTree>
    <p:extLst>
      <p:ext uri="{BB962C8B-B14F-4D97-AF65-F5344CB8AC3E}">
        <p14:creationId xmlns:p14="http://schemas.microsoft.com/office/powerpoint/2010/main" val="1600468592"/>
      </p:ext>
    </p:extLst>
  </p:cSld>
  <p:clrMap bg1="lt1" tx1="dk1" bg2="lt2" tx2="dk2" accent1="accent1" accent2="accent2" accent3="accent3" accent4="accent4" accent5="accent5" accent6="accent6" hlink="hlink" folHlink="folHlink"/>
  <p:sldLayoutIdLst>
    <p:sldLayoutId id="2147483707"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887756" y="3078"/>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3700" r:id="rId1"/>
  </p:sldLayoutIdLst>
  <p:hf hdr="0" ftr="0" dt="0"/>
  <p:txStyles>
    <p:title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8327C5-B821-4FE9-A59A-A60D9EB59A9A}" type="slidenum">
              <a:rPr lang="en-US" smtClean="0"/>
              <a:t>‹N°›</a:t>
            </a:fld>
            <a:endParaRPr lang="en-US"/>
          </a:p>
        </p:txBody>
      </p:sp>
    </p:spTree>
    <p:extLst>
      <p:ext uri="{BB962C8B-B14F-4D97-AF65-F5344CB8AC3E}">
        <p14:creationId xmlns:p14="http://schemas.microsoft.com/office/powerpoint/2010/main" val="2577196195"/>
      </p:ext>
    </p:extLst>
  </p:cSld>
  <p:clrMap bg1="lt1" tx1="dk1" bg2="lt2" tx2="dk2" accent1="accent1" accent2="accent2" accent3="accent3" accent4="accent4" accent5="accent5" accent6="accent6" hlink="hlink" folHlink="folHlink"/>
  <p:sldLayoutIdLst>
    <p:sldLayoutId id="2147483750"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12.pn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slideLayout" Target="../slideLayouts/slideLayout2.xml"/><Relationship Id="rId2" Type="http://schemas.openxmlformats.org/officeDocument/2006/relationships/tags" Target="../tags/tag66.xml"/><Relationship Id="rId16" Type="http://schemas.openxmlformats.org/officeDocument/2006/relationships/image" Target="../media/image16.jpe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image" Target="../media/image15.jpeg"/><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image" Target="../media/image17.png"/><Relationship Id="rId4" Type="http://schemas.openxmlformats.org/officeDocument/2006/relationships/tags" Target="../tags/tag79.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image" Target="../media/image18.png"/><Relationship Id="rId3" Type="http://schemas.openxmlformats.org/officeDocument/2006/relationships/tags" Target="../tags/tag95.xml"/><Relationship Id="rId21" Type="http://schemas.openxmlformats.org/officeDocument/2006/relationships/image" Target="../media/image21.pn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slideLayout" Target="../slideLayouts/slideLayout2.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image" Target="../media/image20.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image" Target="../media/image24.png"/><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image" Target="../media/image23.png"/><Relationship Id="rId10" Type="http://schemas.openxmlformats.org/officeDocument/2006/relationships/tags" Target="../tags/tag102.xml"/><Relationship Id="rId19" Type="http://schemas.openxmlformats.org/officeDocument/2006/relationships/image" Target="../media/image19.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112.xml"/></Relationships>
</file>

<file path=ppt/slides/_rels/slide16.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2.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tags" Target="../tags/tag132.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26.png"/><Relationship Id="rId5" Type="http://schemas.openxmlformats.org/officeDocument/2006/relationships/tags" Target="../tags/tag129.xml"/><Relationship Id="rId10" Type="http://schemas.openxmlformats.org/officeDocument/2006/relationships/slideLayout" Target="../slideLayouts/slideLayout2.xml"/><Relationship Id="rId4" Type="http://schemas.openxmlformats.org/officeDocument/2006/relationships/tags" Target="../tags/tag128.xml"/><Relationship Id="rId9" Type="http://schemas.openxmlformats.org/officeDocument/2006/relationships/tags" Target="../tags/tag133.xml"/></Relationships>
</file>

<file path=ppt/slides/_rels/slide18.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137.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40.xml"/><Relationship Id="rId7" Type="http://schemas.openxmlformats.org/officeDocument/2006/relationships/image" Target="../media/image27.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tags" Target="../tags/tag141.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45.xml"/><Relationship Id="rId7" Type="http://schemas.openxmlformats.org/officeDocument/2006/relationships/image" Target="../media/image29.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2.xml"/><Relationship Id="rId5" Type="http://schemas.openxmlformats.org/officeDocument/2006/relationships/tags" Target="../tags/tag147.xml"/><Relationship Id="rId4" Type="http://schemas.openxmlformats.org/officeDocument/2006/relationships/tags" Target="../tags/tag146.xml"/></Relationships>
</file>

<file path=ppt/slides/_rels/slide21.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31.PNG"/><Relationship Id="rId5" Type="http://schemas.openxmlformats.org/officeDocument/2006/relationships/slideLayout" Target="../slideLayouts/slideLayout2.xml"/><Relationship Id="rId4" Type="http://schemas.openxmlformats.org/officeDocument/2006/relationships/tags" Target="../tags/tag151.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54.xml"/><Relationship Id="rId7" Type="http://schemas.openxmlformats.org/officeDocument/2006/relationships/image" Target="../media/image32.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Layout" Target="../slideLayouts/slideLayout2.xml"/><Relationship Id="rId5" Type="http://schemas.openxmlformats.org/officeDocument/2006/relationships/tags" Target="../tags/tag156.xml"/><Relationship Id="rId4" Type="http://schemas.openxmlformats.org/officeDocument/2006/relationships/tags" Target="../tags/tag155.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9.xml"/><Relationship Id="rId7" Type="http://schemas.openxmlformats.org/officeDocument/2006/relationships/slideLayout" Target="../slideLayouts/slideLayout2.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s>
</file>

<file path=ppt/slides/_rels/slide24.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166.xml"/></Relationships>
</file>

<file path=ppt/slides/_rels/slide25.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35.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Layout" Target="../slideLayouts/slideLayout2.xml"/><Relationship Id="rId5" Type="http://schemas.openxmlformats.org/officeDocument/2006/relationships/tags" Target="../tags/tag171.xml"/><Relationship Id="rId4" Type="http://schemas.openxmlformats.org/officeDocument/2006/relationships/tags" Target="../tags/tag170.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74.xml"/><Relationship Id="rId7"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181.xml"/></Relationships>
</file>

<file path=ppt/slides/_rels/slide28.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slideLayout" Target="../slideLayouts/slideLayout3.xml"/><Relationship Id="rId4" Type="http://schemas.openxmlformats.org/officeDocument/2006/relationships/tags" Target="../tags/tag185.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88.xml"/><Relationship Id="rId7"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image" Target="../media/image42.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image" Target="../media/image41.png"/><Relationship Id="rId5" Type="http://schemas.openxmlformats.org/officeDocument/2006/relationships/tags" Target="../tags/tag196.xml"/><Relationship Id="rId10" Type="http://schemas.openxmlformats.org/officeDocument/2006/relationships/image" Target="../media/image40.png"/><Relationship Id="rId4" Type="http://schemas.openxmlformats.org/officeDocument/2006/relationships/tags" Target="../tags/tag195.xml"/><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01.xml"/><Relationship Id="rId7" Type="http://schemas.openxmlformats.org/officeDocument/2006/relationships/image" Target="../media/image43.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slideLayout" Target="../slideLayouts/slideLayout2.xml"/><Relationship Id="rId5" Type="http://schemas.openxmlformats.org/officeDocument/2006/relationships/tags" Target="../tags/tag203.xml"/><Relationship Id="rId4" Type="http://schemas.openxmlformats.org/officeDocument/2006/relationships/tags" Target="../tags/tag202.xml"/></Relationships>
</file>

<file path=ppt/slides/_rels/slide32.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45.png"/><Relationship Id="rId5" Type="http://schemas.openxmlformats.org/officeDocument/2006/relationships/slideLayout" Target="../slideLayouts/slideLayout2.xml"/><Relationship Id="rId4" Type="http://schemas.openxmlformats.org/officeDocument/2006/relationships/tags" Target="../tags/tag207.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10.xml"/><Relationship Id="rId7" Type="http://schemas.openxmlformats.org/officeDocument/2006/relationships/image" Target="../media/image46.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2.xml"/><Relationship Id="rId5" Type="http://schemas.openxmlformats.org/officeDocument/2006/relationships/tags" Target="../tags/tag212.xml"/><Relationship Id="rId4" Type="http://schemas.openxmlformats.org/officeDocument/2006/relationships/tags" Target="../tags/tag211.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15.xml"/><Relationship Id="rId7"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slideLayout" Target="../slideLayouts/slideLayout2.xml"/><Relationship Id="rId4" Type="http://schemas.openxmlformats.org/officeDocument/2006/relationships/tags" Target="../tags/tag222.xml"/></Relationships>
</file>

<file path=ppt/slides/_rels/slide36.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slideLayout" Target="../slideLayouts/slideLayout2.xml"/><Relationship Id="rId4" Type="http://schemas.openxmlformats.org/officeDocument/2006/relationships/tags" Target="../tags/tag2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tags" Target="../tags/tag229.xml"/><Relationship Id="rId7" Type="http://schemas.openxmlformats.org/officeDocument/2006/relationships/image" Target="../media/image50.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2.xml"/><Relationship Id="rId5" Type="http://schemas.openxmlformats.org/officeDocument/2006/relationships/tags" Target="../tags/tag231.xml"/><Relationship Id="rId4" Type="http://schemas.openxmlformats.org/officeDocument/2006/relationships/tags" Target="../tags/tag230.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234.xml"/><Relationship Id="rId7" Type="http://schemas.openxmlformats.org/officeDocument/2006/relationships/notesSlide" Target="../notesSlides/notesSlide2.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2.xml"/><Relationship Id="rId5" Type="http://schemas.openxmlformats.org/officeDocument/2006/relationships/tags" Target="../tags/tag236.xml"/><Relationship Id="rId4" Type="http://schemas.openxmlformats.org/officeDocument/2006/relationships/tags" Target="../tags/tag235.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image" Target="../media/image55.png"/><Relationship Id="rId3" Type="http://schemas.openxmlformats.org/officeDocument/2006/relationships/tags" Target="../tags/tag239.xml"/><Relationship Id="rId21" Type="http://schemas.openxmlformats.org/officeDocument/2006/relationships/tags" Target="../tags/tag257.xml"/><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image" Target="../media/image54.png"/><Relationship Id="rId2" Type="http://schemas.openxmlformats.org/officeDocument/2006/relationships/tags" Target="../tags/tag238.xml"/><Relationship Id="rId16" Type="http://schemas.openxmlformats.org/officeDocument/2006/relationships/tags" Target="../tags/tag252.xml"/><Relationship Id="rId20" Type="http://schemas.openxmlformats.org/officeDocument/2006/relationships/tags" Target="../tags/tag256.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24" Type="http://schemas.openxmlformats.org/officeDocument/2006/relationships/image" Target="../media/image53.png"/><Relationship Id="rId5" Type="http://schemas.openxmlformats.org/officeDocument/2006/relationships/tags" Target="../tags/tag241.xml"/><Relationship Id="rId15" Type="http://schemas.openxmlformats.org/officeDocument/2006/relationships/tags" Target="../tags/tag251.xml"/><Relationship Id="rId23" Type="http://schemas.openxmlformats.org/officeDocument/2006/relationships/image" Target="../media/image52.png"/><Relationship Id="rId28" Type="http://schemas.openxmlformats.org/officeDocument/2006/relationships/image" Target="../media/image36.png"/><Relationship Id="rId10" Type="http://schemas.openxmlformats.org/officeDocument/2006/relationships/tags" Target="../tags/tag246.xml"/><Relationship Id="rId19" Type="http://schemas.openxmlformats.org/officeDocument/2006/relationships/tags" Target="../tags/tag255.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 Id="rId22" Type="http://schemas.openxmlformats.org/officeDocument/2006/relationships/slideLayout" Target="../slideLayouts/slideLayout2.xml"/><Relationship Id="rId27"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tags" Target="../tags/tag260.xml"/><Relationship Id="rId7" Type="http://schemas.openxmlformats.org/officeDocument/2006/relationships/image" Target="../media/image57.pn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slideLayout" Target="../slideLayouts/slideLayout2.xml"/><Relationship Id="rId5" Type="http://schemas.openxmlformats.org/officeDocument/2006/relationships/tags" Target="../tags/tag262.xml"/><Relationship Id="rId4" Type="http://schemas.openxmlformats.org/officeDocument/2006/relationships/tags" Target="../tags/tag261.xml"/></Relationships>
</file>

<file path=ppt/slides/_rels/slide4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265.xml"/><Relationship Id="rId7" Type="http://schemas.openxmlformats.org/officeDocument/2006/relationships/slideLayout" Target="../slideLayouts/slideLayout2.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5" Type="http://schemas.openxmlformats.org/officeDocument/2006/relationships/tags" Target="../tags/tag267.xml"/><Relationship Id="rId4" Type="http://schemas.openxmlformats.org/officeDocument/2006/relationships/tags" Target="../tags/tag266.xml"/><Relationship Id="rId9"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60.png"/><Relationship Id="rId5" Type="http://schemas.openxmlformats.org/officeDocument/2006/relationships/slideLayout" Target="../slideLayouts/slideLayout2.xml"/><Relationship Id="rId4" Type="http://schemas.openxmlformats.org/officeDocument/2006/relationships/tags" Target="../tags/tag272.xml"/></Relationships>
</file>

<file path=ppt/slides/_rels/slide44.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60.png"/><Relationship Id="rId5" Type="http://schemas.openxmlformats.org/officeDocument/2006/relationships/slideLayout" Target="../slideLayouts/slideLayout2.xml"/><Relationship Id="rId4" Type="http://schemas.openxmlformats.org/officeDocument/2006/relationships/tags" Target="../tags/tag276.xml"/></Relationships>
</file>

<file path=ppt/slides/_rels/slide45.xml.rels><?xml version="1.0" encoding="UTF-8" standalone="yes"?>
<Relationships xmlns="http://schemas.openxmlformats.org/package/2006/relationships"><Relationship Id="rId3" Type="http://schemas.openxmlformats.org/officeDocument/2006/relationships/tags" Target="../tags/tag279.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60.png"/><Relationship Id="rId5" Type="http://schemas.openxmlformats.org/officeDocument/2006/relationships/slideLayout" Target="../slideLayouts/slideLayout2.xml"/><Relationship Id="rId4" Type="http://schemas.openxmlformats.org/officeDocument/2006/relationships/tags" Target="../tags/tag280.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83.xml"/><Relationship Id="rId7" Type="http://schemas.openxmlformats.org/officeDocument/2006/relationships/tags" Target="../tags/tag287.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5" Type="http://schemas.openxmlformats.org/officeDocument/2006/relationships/tags" Target="../tags/tag285.xml"/><Relationship Id="rId10" Type="http://schemas.openxmlformats.org/officeDocument/2006/relationships/image" Target="../media/image62.jpg"/><Relationship Id="rId4" Type="http://schemas.openxmlformats.org/officeDocument/2006/relationships/tags" Target="../tags/tag284.xml"/><Relationship Id="rId9" Type="http://schemas.openxmlformats.org/officeDocument/2006/relationships/image" Target="../media/image61.jpg"/></Relationships>
</file>

<file path=ppt/slides/_rels/slide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slideLayout" Target="../slideLayouts/slideLayout2.xml"/><Relationship Id="rId3" Type="http://schemas.openxmlformats.org/officeDocument/2006/relationships/tags" Target="../tags/tag14.xml"/><Relationship Id="rId21" Type="http://schemas.openxmlformats.org/officeDocument/2006/relationships/image" Target="../media/image8.png"/><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image" Target="../media/image7.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tags" Target="../tags/tag26.xml"/><Relationship Id="rId10" Type="http://schemas.openxmlformats.org/officeDocument/2006/relationships/tags" Target="../tags/tag21.xml"/><Relationship Id="rId19" Type="http://schemas.openxmlformats.org/officeDocument/2006/relationships/image" Target="../media/image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3" Type="http://schemas.openxmlformats.org/officeDocument/2006/relationships/tags" Target="../tags/tag31.xml"/><Relationship Id="rId21" Type="http://schemas.openxmlformats.org/officeDocument/2006/relationships/image" Target="../media/image7.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image" Target="../media/image6.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image" Target="../media/image9.png"/><Relationship Id="rId10" Type="http://schemas.openxmlformats.org/officeDocument/2006/relationships/tags" Target="../tags/tag38.xml"/><Relationship Id="rId19" Type="http://schemas.openxmlformats.org/officeDocument/2006/relationships/slideLayout" Target="../slideLayouts/slideLayout2.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12.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1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10.png"/><Relationship Id="rId5" Type="http://schemas.openxmlformats.org/officeDocument/2006/relationships/tags" Target="../tags/tag54.xml"/><Relationship Id="rId10" Type="http://schemas.openxmlformats.org/officeDocument/2006/relationships/slideLayout" Target="../slideLayouts/slideLayout2.xml"/><Relationship Id="rId4" Type="http://schemas.openxmlformats.org/officeDocument/2006/relationships/tags" Target="../tags/tag53.xml"/><Relationship Id="rId9" Type="http://schemas.openxmlformats.org/officeDocument/2006/relationships/tags" Target="../tags/tag5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1.xml"/><Relationship Id="rId7"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479376" y="2618908"/>
            <a:ext cx="11233248" cy="954108"/>
          </a:xfrm>
        </p:spPr>
        <p:txBody>
          <a:bodyPr anchor="ctr"/>
          <a:lstStyle/>
          <a:p>
            <a:r>
              <a:rPr lang="fr-CH" dirty="0"/>
              <a:t>SmartScreen</a:t>
            </a:r>
          </a:p>
        </p:txBody>
      </p:sp>
      <p:sp>
        <p:nvSpPr>
          <p:cNvPr id="3" name="Titre 1"/>
          <p:cNvSpPr txBox="1">
            <a:spLocks/>
          </p:cNvSpPr>
          <p:nvPr>
            <p:custDataLst>
              <p:tags r:id="rId2"/>
            </p:custDataLst>
          </p:nvPr>
        </p:nvSpPr>
        <p:spPr>
          <a:xfrm>
            <a:off x="479376" y="3456700"/>
            <a:ext cx="11233248" cy="480131"/>
          </a:xfrm>
          <a:prstGeom prst="rect">
            <a:avLst/>
          </a:prstGeom>
        </p:spPr>
        <p:txBody>
          <a:bodyPr vert="horz" wrap="square" lIns="91440" tIns="45720" rIns="91440" bIns="45720" rtlCol="0" anchor="ctr">
            <a:spAutoFit/>
          </a:bodyPr>
          <a:lstStyle>
            <a:lvl1pPr algn="ctr" defTabSz="914354" rtl="0" eaLnBrk="1" latinLnBrk="0" hangingPunct="1">
              <a:lnSpc>
                <a:spcPct val="90000"/>
              </a:lnSpc>
              <a:spcBef>
                <a:spcPct val="0"/>
              </a:spcBef>
              <a:buNone/>
              <a:defRPr sz="60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fr-CH" sz="2800" dirty="0"/>
              <a:t>Thèse de </a:t>
            </a:r>
            <a:r>
              <a:rPr lang="fr-CH" sz="2800" dirty="0" err="1"/>
              <a:t>Bachelor</a:t>
            </a:r>
            <a:r>
              <a:rPr lang="fr-CH" sz="2800" dirty="0"/>
              <a:t> de Maxime Beck</a:t>
            </a:r>
          </a:p>
        </p:txBody>
      </p:sp>
    </p:spTree>
    <p:extLst>
      <p:ext uri="{BB962C8B-B14F-4D97-AF65-F5344CB8AC3E}">
        <p14:creationId xmlns:p14="http://schemas.microsoft.com/office/powerpoint/2010/main" val="350670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Domaine privé</a:t>
            </a:r>
          </a:p>
        </p:txBody>
      </p:sp>
      <p:sp>
        <p:nvSpPr>
          <p:cNvPr id="3" name="Titre 2"/>
          <p:cNvSpPr>
            <a:spLocks noGrp="1"/>
          </p:cNvSpPr>
          <p:nvPr>
            <p:ph type="title"/>
            <p:custDataLst>
              <p:tags r:id="rId2"/>
            </p:custDataLst>
          </p:nvPr>
        </p:nvSpPr>
        <p:spPr/>
        <p:txBody>
          <a:bodyPr/>
          <a:lstStyle/>
          <a:p>
            <a:r>
              <a:rPr lang="fr-CH" dirty="0"/>
              <a:t>État d’art des affichages interactif</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10</a:t>
            </a:fld>
            <a:endParaRPr lang="en-US" dirty="0"/>
          </a:p>
        </p:txBody>
      </p:sp>
      <p:pic>
        <p:nvPicPr>
          <p:cNvPr id="6" name="Image 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23392" y="990822"/>
            <a:ext cx="871287" cy="871287"/>
          </a:xfrm>
          <a:prstGeom prst="rect">
            <a:avLst/>
          </a:prstGeom>
        </p:spPr>
      </p:pic>
      <p:pic>
        <p:nvPicPr>
          <p:cNvPr id="8" name="Image 7" descr="C:\Users\maxime.beck.EISI\AppData\Local\Microsoft\Windows\INetCache\Content.Word\both-940x315.jpg"/>
          <p:cNvPicPr/>
          <p:nvPr>
            <p:custDataLst>
              <p:tags r:id="rId5"/>
            </p:custDataLst>
          </p:nvPr>
        </p:nvPicPr>
        <p:blipFill rotWithShape="1">
          <a:blip r:embed="rId14" cstate="print">
            <a:extLst>
              <a:ext uri="{28A0092B-C50C-407E-A947-70E740481C1C}">
                <a14:useLocalDpi xmlns:a14="http://schemas.microsoft.com/office/drawing/2010/main" val="0"/>
              </a:ext>
            </a:extLst>
          </a:blip>
          <a:srcRect r="50607"/>
          <a:stretch/>
        </p:blipFill>
        <p:spPr bwMode="auto">
          <a:xfrm>
            <a:off x="1325661" y="2636912"/>
            <a:ext cx="2952328" cy="200345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pic>
        <p:nvPicPr>
          <p:cNvPr id="9" name="Image 8" descr="C:\Users\maxime.beck.EISI\AppData\Local\Microsoft\Windows\INetCache\Content.Word\maxresdefault.jpg"/>
          <p:cNvPicPr/>
          <p:nvPr>
            <p:custDataLst>
              <p:tags r:id="rId6"/>
            </p:custDataLst>
          </p:nvPr>
        </p:nvPicPr>
        <p:blipFill rotWithShape="1">
          <a:blip r:embed="rId15" cstate="print">
            <a:extLst>
              <a:ext uri="{28A0092B-C50C-407E-A947-70E740481C1C}">
                <a14:useLocalDpi xmlns:a14="http://schemas.microsoft.com/office/drawing/2010/main" val="0"/>
              </a:ext>
            </a:extLst>
          </a:blip>
          <a:srcRect l="33353" b="19081"/>
          <a:stretch/>
        </p:blipFill>
        <p:spPr bwMode="auto">
          <a:xfrm>
            <a:off x="8211257" y="2636912"/>
            <a:ext cx="2936164" cy="200345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pic>
        <p:nvPicPr>
          <p:cNvPr id="10" name="Image 9" descr="C:\Users\maxime.beck.EISI\AppData\Local\Microsoft\Windows\INetCache\Content.Word\avatar-superstar-top.jpg"/>
          <p:cNvPicPr/>
          <p:nvPr>
            <p:custDataLst>
              <p:tags r:id="rId7"/>
            </p:custDataLst>
          </p:nvPr>
        </p:nvPicPr>
        <p:blipFill rotWithShape="1">
          <a:blip r:embed="rId16" cstate="print">
            <a:extLst>
              <a:ext uri="{28A0092B-C50C-407E-A947-70E740481C1C}">
                <a14:useLocalDpi xmlns:a14="http://schemas.microsoft.com/office/drawing/2010/main" val="0"/>
              </a:ext>
            </a:extLst>
          </a:blip>
          <a:srcRect l="6351" r="16727"/>
          <a:stretch/>
        </p:blipFill>
        <p:spPr bwMode="auto">
          <a:xfrm>
            <a:off x="4727848" y="2636912"/>
            <a:ext cx="3033550" cy="200345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11" name="ZoneTexte 10"/>
          <p:cNvSpPr txBox="1"/>
          <p:nvPr>
            <p:custDataLst>
              <p:tags r:id="rId8"/>
            </p:custDataLst>
          </p:nvPr>
        </p:nvSpPr>
        <p:spPr>
          <a:xfrm>
            <a:off x="2016083" y="4715852"/>
            <a:ext cx="1668277" cy="369332"/>
          </a:xfrm>
          <a:prstGeom prst="rect">
            <a:avLst/>
          </a:prstGeom>
          <a:noFill/>
        </p:spPr>
        <p:txBody>
          <a:bodyPr wrap="none" rtlCol="0">
            <a:spAutoFit/>
          </a:bodyPr>
          <a:lstStyle/>
          <a:p>
            <a:pPr algn="ctr"/>
            <a:r>
              <a:rPr lang="fr-CH" i="1" dirty="0">
                <a:solidFill>
                  <a:srgbClr val="2D3E50"/>
                </a:solidFill>
              </a:rPr>
              <a:t>Capture faciale </a:t>
            </a:r>
          </a:p>
        </p:txBody>
      </p:sp>
      <p:sp>
        <p:nvSpPr>
          <p:cNvPr id="12" name="ZoneTexte 11"/>
          <p:cNvSpPr txBox="1"/>
          <p:nvPr>
            <p:custDataLst>
              <p:tags r:id="rId9"/>
            </p:custDataLst>
          </p:nvPr>
        </p:nvSpPr>
        <p:spPr>
          <a:xfrm>
            <a:off x="5342423" y="4715852"/>
            <a:ext cx="2023311" cy="369332"/>
          </a:xfrm>
          <a:prstGeom prst="rect">
            <a:avLst/>
          </a:prstGeom>
          <a:noFill/>
        </p:spPr>
        <p:txBody>
          <a:bodyPr wrap="none" rtlCol="0">
            <a:spAutoFit/>
          </a:bodyPr>
          <a:lstStyle/>
          <a:p>
            <a:pPr algn="ctr"/>
            <a:r>
              <a:rPr lang="fr-CH" i="1" dirty="0">
                <a:solidFill>
                  <a:srgbClr val="2D3E50"/>
                </a:solidFill>
              </a:rPr>
              <a:t>Reconnaisse vocale</a:t>
            </a:r>
          </a:p>
        </p:txBody>
      </p:sp>
      <p:sp>
        <p:nvSpPr>
          <p:cNvPr id="13" name="ZoneTexte 12"/>
          <p:cNvSpPr txBox="1"/>
          <p:nvPr>
            <p:custDataLst>
              <p:tags r:id="rId10"/>
            </p:custDataLst>
          </p:nvPr>
        </p:nvSpPr>
        <p:spPr>
          <a:xfrm>
            <a:off x="8544258" y="4715852"/>
            <a:ext cx="2270173" cy="369332"/>
          </a:xfrm>
          <a:prstGeom prst="rect">
            <a:avLst/>
          </a:prstGeom>
          <a:noFill/>
        </p:spPr>
        <p:txBody>
          <a:bodyPr wrap="none" rtlCol="0">
            <a:spAutoFit/>
          </a:bodyPr>
          <a:lstStyle/>
          <a:p>
            <a:pPr algn="ctr"/>
            <a:r>
              <a:rPr lang="fr-CH" i="1" dirty="0">
                <a:solidFill>
                  <a:srgbClr val="2D3E50"/>
                </a:solidFill>
              </a:rPr>
              <a:t>Reconnaisse gestuelle</a:t>
            </a:r>
          </a:p>
        </p:txBody>
      </p:sp>
      <p:sp>
        <p:nvSpPr>
          <p:cNvPr id="14" name="ZoneTexte 13"/>
          <p:cNvSpPr txBox="1"/>
          <p:nvPr>
            <p:custDataLst>
              <p:tags r:id="rId11"/>
            </p:custDataLst>
          </p:nvPr>
        </p:nvSpPr>
        <p:spPr>
          <a:xfrm>
            <a:off x="1627018" y="1466926"/>
            <a:ext cx="2716770" cy="400110"/>
          </a:xfrm>
          <a:prstGeom prst="rect">
            <a:avLst/>
          </a:prstGeom>
          <a:noFill/>
        </p:spPr>
        <p:txBody>
          <a:bodyPr wrap="none" rtlCol="0">
            <a:spAutoFit/>
          </a:bodyPr>
          <a:lstStyle/>
          <a:p>
            <a:pPr algn="ctr"/>
            <a:r>
              <a:rPr lang="fr-CH" sz="2000" b="1" i="1" dirty="0">
                <a:solidFill>
                  <a:srgbClr val="2D3E50"/>
                </a:solidFill>
              </a:rPr>
              <a:t>Exemples d’interactions</a:t>
            </a:r>
          </a:p>
        </p:txBody>
      </p:sp>
    </p:spTree>
    <p:extLst>
      <p:ext uri="{BB962C8B-B14F-4D97-AF65-F5344CB8AC3E}">
        <p14:creationId xmlns:p14="http://schemas.microsoft.com/office/powerpoint/2010/main" val="146845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Domaine semi-privé</a:t>
            </a:r>
          </a:p>
        </p:txBody>
      </p:sp>
      <p:sp>
        <p:nvSpPr>
          <p:cNvPr id="3" name="Titre 2"/>
          <p:cNvSpPr>
            <a:spLocks noGrp="1"/>
          </p:cNvSpPr>
          <p:nvPr>
            <p:ph type="title"/>
            <p:custDataLst>
              <p:tags r:id="rId2"/>
            </p:custDataLst>
          </p:nvPr>
        </p:nvSpPr>
        <p:spPr/>
        <p:txBody>
          <a:bodyPr/>
          <a:lstStyle/>
          <a:p>
            <a:r>
              <a:rPr lang="fr-CH" dirty="0"/>
              <a:t>État d’art des affichages interactif</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11</a:t>
            </a:fld>
            <a:endParaRPr lang="en-US" dirty="0"/>
          </a:p>
        </p:txBody>
      </p:sp>
      <p:pic>
        <p:nvPicPr>
          <p:cNvPr id="8" name="Image 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24330" y="990822"/>
            <a:ext cx="894558" cy="894558"/>
          </a:xfrm>
          <a:prstGeom prst="rect">
            <a:avLst/>
          </a:prstGeom>
        </p:spPr>
      </p:pic>
      <p:pic>
        <p:nvPicPr>
          <p:cNvPr id="9" name="Image 8" descr="http://smartkappturkiye.com/kapp_images/SMARTkappiQ55.png"/>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927648" y="2078486"/>
            <a:ext cx="6624736" cy="3726778"/>
          </a:xfrm>
          <a:prstGeom prst="rect">
            <a:avLst/>
          </a:prstGeom>
          <a:ln>
            <a:noFill/>
          </a:ln>
          <a:effectLst>
            <a:outerShdw blurRad="190500" algn="tl" rotWithShape="0">
              <a:srgbClr val="000000">
                <a:alpha val="70000"/>
              </a:srgbClr>
            </a:outerShdw>
          </a:effectLst>
        </p:spPr>
      </p:pic>
      <p:sp>
        <p:nvSpPr>
          <p:cNvPr id="7" name="ZoneTexte 6"/>
          <p:cNvSpPr txBox="1"/>
          <p:nvPr>
            <p:custDataLst>
              <p:tags r:id="rId6"/>
            </p:custDataLst>
          </p:nvPr>
        </p:nvSpPr>
        <p:spPr>
          <a:xfrm>
            <a:off x="5048760" y="5867980"/>
            <a:ext cx="2382512" cy="369332"/>
          </a:xfrm>
          <a:prstGeom prst="rect">
            <a:avLst/>
          </a:prstGeom>
          <a:noFill/>
        </p:spPr>
        <p:txBody>
          <a:bodyPr wrap="none" rtlCol="0">
            <a:spAutoFit/>
          </a:bodyPr>
          <a:lstStyle/>
          <a:p>
            <a:r>
              <a:rPr lang="fr-CH" b="1" i="1" dirty="0"/>
              <a:t>Source : Smart </a:t>
            </a:r>
            <a:r>
              <a:rPr lang="fr-CH" b="1" i="1" dirty="0" err="1"/>
              <a:t>Kopp</a:t>
            </a:r>
            <a:r>
              <a:rPr lang="fr-CH" b="1" i="1" dirty="0"/>
              <a:t> IQ</a:t>
            </a:r>
          </a:p>
        </p:txBody>
      </p:sp>
      <p:sp>
        <p:nvSpPr>
          <p:cNvPr id="10" name="ZoneTexte 9"/>
          <p:cNvSpPr txBox="1"/>
          <p:nvPr>
            <p:custDataLst>
              <p:tags r:id="rId7"/>
            </p:custDataLst>
          </p:nvPr>
        </p:nvSpPr>
        <p:spPr>
          <a:xfrm>
            <a:off x="1631504" y="1462352"/>
            <a:ext cx="3678700" cy="400110"/>
          </a:xfrm>
          <a:prstGeom prst="rect">
            <a:avLst/>
          </a:prstGeom>
          <a:noFill/>
        </p:spPr>
        <p:txBody>
          <a:bodyPr wrap="none" rtlCol="0">
            <a:spAutoFit/>
          </a:bodyPr>
          <a:lstStyle/>
          <a:p>
            <a:pPr algn="ctr"/>
            <a:r>
              <a:rPr lang="fr-CH" sz="2000" b="1" i="1" dirty="0">
                <a:solidFill>
                  <a:srgbClr val="2D3E50"/>
                </a:solidFill>
              </a:rPr>
              <a:t>Tableau intelligent (</a:t>
            </a:r>
            <a:r>
              <a:rPr lang="fr-CH" sz="2000" b="1" i="1" dirty="0" err="1">
                <a:solidFill>
                  <a:srgbClr val="2D3E50"/>
                </a:solidFill>
              </a:rPr>
              <a:t>smartboard</a:t>
            </a:r>
            <a:r>
              <a:rPr lang="fr-CH" sz="2000" b="1" i="1" dirty="0">
                <a:solidFill>
                  <a:srgbClr val="2D3E50"/>
                </a:solidFill>
              </a:rPr>
              <a:t>)</a:t>
            </a:r>
          </a:p>
        </p:txBody>
      </p:sp>
    </p:spTree>
    <p:extLst>
      <p:ext uri="{BB962C8B-B14F-4D97-AF65-F5344CB8AC3E}">
        <p14:creationId xmlns:p14="http://schemas.microsoft.com/office/powerpoint/2010/main" val="166585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Domaine public</a:t>
            </a:r>
          </a:p>
        </p:txBody>
      </p:sp>
      <p:sp>
        <p:nvSpPr>
          <p:cNvPr id="3" name="Titre 2"/>
          <p:cNvSpPr>
            <a:spLocks noGrp="1"/>
          </p:cNvSpPr>
          <p:nvPr>
            <p:ph type="title"/>
            <p:custDataLst>
              <p:tags r:id="rId2"/>
            </p:custDataLst>
          </p:nvPr>
        </p:nvSpPr>
        <p:spPr/>
        <p:txBody>
          <a:bodyPr/>
          <a:lstStyle/>
          <a:p>
            <a:r>
              <a:rPr lang="fr-CH" dirty="0"/>
              <a:t>État d’art des affichages interactif</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12</a:t>
            </a:fld>
            <a:endParaRPr lang="en-US" dirty="0"/>
          </a:p>
        </p:txBody>
      </p:sp>
      <p:sp>
        <p:nvSpPr>
          <p:cNvPr id="5" name="Espace réservé du texte 4"/>
          <p:cNvSpPr>
            <a:spLocks noGrp="1"/>
          </p:cNvSpPr>
          <p:nvPr>
            <p:ph type="body" sz="quarter" idx="14"/>
            <p:custDataLst>
              <p:tags r:id="rId4"/>
            </p:custDataLst>
          </p:nvPr>
        </p:nvSpPr>
        <p:spPr>
          <a:xfrm>
            <a:off x="811704" y="2996951"/>
            <a:ext cx="5401121" cy="1367680"/>
          </a:xfrm>
        </p:spPr>
        <p:txBody>
          <a:bodyPr>
            <a:normAutofit/>
          </a:bodyPr>
          <a:lstStyle/>
          <a:p>
            <a:pPr marL="0" indent="0" algn="ctr">
              <a:buNone/>
            </a:pPr>
            <a:r>
              <a:rPr lang="fr-CH" sz="2800" b="1" dirty="0"/>
              <a:t>Affichages publicitaires</a:t>
            </a:r>
          </a:p>
          <a:p>
            <a:pPr marL="0" indent="0" algn="ctr">
              <a:buNone/>
            </a:pPr>
            <a:r>
              <a:rPr lang="fr-CH" sz="2800" i="1" dirty="0"/>
              <a:t>à but marketing</a:t>
            </a:r>
          </a:p>
        </p:txBody>
      </p:sp>
      <p:pic>
        <p:nvPicPr>
          <p:cNvPr id="6" name="Image 5"/>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551384" y="720724"/>
            <a:ext cx="1052092" cy="1052092"/>
          </a:xfrm>
          <a:prstGeom prst="rect">
            <a:avLst/>
          </a:prstGeom>
        </p:spPr>
      </p:pic>
      <p:sp>
        <p:nvSpPr>
          <p:cNvPr id="10" name="Espace réservé du texte 4"/>
          <p:cNvSpPr txBox="1">
            <a:spLocks/>
          </p:cNvSpPr>
          <p:nvPr>
            <p:custDataLst>
              <p:tags r:id="rId6"/>
            </p:custDataLst>
          </p:nvPr>
        </p:nvSpPr>
        <p:spPr>
          <a:xfrm>
            <a:off x="5735960" y="2996951"/>
            <a:ext cx="5401121" cy="1367680"/>
          </a:xfrm>
          <a:prstGeom prst="rect">
            <a:avLst/>
          </a:prstGeom>
        </p:spPr>
        <p:txBody>
          <a:bodyPr vert="horz" lIns="91440" tIns="45720" rIns="91440" bIns="45720" rtlCol="0">
            <a:normAutofit/>
          </a:bodyPr>
          <a:lstStyle>
            <a:lvl1pPr marL="342882" indent="-342882" algn="l" defTabSz="914354"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CH" sz="2800" b="1" dirty="0"/>
              <a:t>Kiosques interactifs</a:t>
            </a:r>
          </a:p>
          <a:p>
            <a:pPr marL="0" indent="0" algn="ctr">
              <a:buFont typeface="Arial" pitchFamily="34" charset="0"/>
              <a:buNone/>
            </a:pPr>
            <a:r>
              <a:rPr lang="fr-CH" sz="2800" i="1" dirty="0"/>
              <a:t>offrent différents services</a:t>
            </a:r>
          </a:p>
        </p:txBody>
      </p:sp>
      <p:sp>
        <p:nvSpPr>
          <p:cNvPr id="11" name="ZoneTexte 10"/>
          <p:cNvSpPr txBox="1"/>
          <p:nvPr>
            <p:custDataLst>
              <p:tags r:id="rId7"/>
            </p:custDataLst>
          </p:nvPr>
        </p:nvSpPr>
        <p:spPr>
          <a:xfrm>
            <a:off x="1790484" y="1084671"/>
            <a:ext cx="2923878" cy="400110"/>
          </a:xfrm>
          <a:prstGeom prst="rect">
            <a:avLst/>
          </a:prstGeom>
          <a:noFill/>
        </p:spPr>
        <p:txBody>
          <a:bodyPr wrap="none" rtlCol="0">
            <a:spAutoFit/>
          </a:bodyPr>
          <a:lstStyle/>
          <a:p>
            <a:pPr algn="ctr"/>
            <a:r>
              <a:rPr lang="fr-CH" sz="2000" b="1" i="1" dirty="0">
                <a:solidFill>
                  <a:srgbClr val="2D3E50"/>
                </a:solidFill>
              </a:rPr>
              <a:t>Types d’affichages publics</a:t>
            </a:r>
          </a:p>
        </p:txBody>
      </p:sp>
    </p:spTree>
    <p:extLst>
      <p:ext uri="{BB962C8B-B14F-4D97-AF65-F5344CB8AC3E}">
        <p14:creationId xmlns:p14="http://schemas.microsoft.com/office/powerpoint/2010/main" val="165028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767410" y="3171430"/>
            <a:ext cx="10657182" cy="617610"/>
          </a:xfrm>
        </p:spPr>
        <p:txBody>
          <a:bodyPr/>
          <a:lstStyle/>
          <a:p>
            <a:pPr algn="ctr"/>
            <a:r>
              <a:rPr lang="fr-CH" sz="5400" dirty="0"/>
              <a:t>catalogue d’interactions</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13</a:t>
            </a:fld>
            <a:endParaRPr lang="en-US" dirty="0"/>
          </a:p>
        </p:txBody>
      </p:sp>
      <p:pic>
        <p:nvPicPr>
          <p:cNvPr id="5" name="Image 4"/>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144782" y="723158"/>
            <a:ext cx="1902437" cy="1902437"/>
          </a:xfrm>
          <a:prstGeom prst="rect">
            <a:avLst/>
          </a:prstGeom>
        </p:spPr>
      </p:pic>
    </p:spTree>
    <p:extLst>
      <p:ext uri="{BB962C8B-B14F-4D97-AF65-F5344CB8AC3E}">
        <p14:creationId xmlns:p14="http://schemas.microsoft.com/office/powerpoint/2010/main" val="254972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a:xfrm>
            <a:off x="1910897" y="147094"/>
            <a:ext cx="9671505" cy="617610"/>
          </a:xfrm>
        </p:spPr>
        <p:txBody>
          <a:bodyPr/>
          <a:lstStyle/>
          <a:p>
            <a:r>
              <a:rPr lang="fr-CH" dirty="0"/>
              <a:t>Échantillon du catalogue d’interaction</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14</a:t>
            </a:fld>
            <a:endParaRPr lang="en-US" dirty="0"/>
          </a:p>
        </p:txBody>
      </p:sp>
      <p:pic>
        <p:nvPicPr>
          <p:cNvPr id="7" name="Image 6"/>
          <p:cNvPicPr>
            <a:picLocks noChangeAspect="1"/>
          </p:cNvPicPr>
          <p:nvPr>
            <p:custDataLst>
              <p:tags r:id="rId4"/>
            </p:custDataLst>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45936" y="1482469"/>
            <a:ext cx="1355395" cy="1355395"/>
          </a:xfrm>
          <a:prstGeom prst="rect">
            <a:avLst/>
          </a:prstGeom>
        </p:spPr>
      </p:pic>
      <p:grpSp>
        <p:nvGrpSpPr>
          <p:cNvPr id="15" name="Groupe 14"/>
          <p:cNvGrpSpPr/>
          <p:nvPr>
            <p:custDataLst>
              <p:tags r:id="rId5"/>
            </p:custDataLst>
          </p:nvPr>
        </p:nvGrpSpPr>
        <p:grpSpPr>
          <a:xfrm>
            <a:off x="8205562" y="1556792"/>
            <a:ext cx="2094703" cy="1109167"/>
            <a:chOff x="7176120" y="1639395"/>
            <a:chExt cx="2448274" cy="1385831"/>
          </a:xfrm>
        </p:grpSpPr>
        <p:pic>
          <p:nvPicPr>
            <p:cNvPr id="9" name="Image 8"/>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8563" y="1639395"/>
              <a:ext cx="1385831" cy="1385831"/>
            </a:xfrm>
            <a:prstGeom prst="rect">
              <a:avLst/>
            </a:prstGeom>
          </p:spPr>
        </p:pic>
        <p:pic>
          <p:nvPicPr>
            <p:cNvPr id="11" name="Image 10"/>
            <p:cNvPicPr>
              <a:picLocks noChangeAspect="1"/>
            </p:cNvPicPr>
            <p:nvPr/>
          </p:nvPicPr>
          <p:blipFill>
            <a:blip r:embed="rId2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76120" y="1807987"/>
              <a:ext cx="1217239" cy="1217239"/>
            </a:xfrm>
            <a:prstGeom prst="rect">
              <a:avLst/>
            </a:prstGeom>
          </p:spPr>
        </p:pic>
        <p:cxnSp>
          <p:nvCxnSpPr>
            <p:cNvPr id="13" name="Connecteur droit 12"/>
            <p:cNvCxnSpPr/>
            <p:nvPr/>
          </p:nvCxnSpPr>
          <p:spPr>
            <a:xfrm>
              <a:off x="7968208" y="2564904"/>
              <a:ext cx="65461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16" name="Image 15"/>
          <p:cNvPicPr>
            <a:picLocks noChangeAspect="1"/>
          </p:cNvPicPr>
          <p:nvPr>
            <p:custDataLst>
              <p:tags r:id="rId6"/>
            </p:custDataLst>
          </p:nvPr>
        </p:nvPicPr>
        <p:blipFill>
          <a:blip r:embed="rId2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66529" y="4212399"/>
            <a:ext cx="1088809" cy="1088809"/>
          </a:xfrm>
          <a:prstGeom prst="rect">
            <a:avLst/>
          </a:prstGeom>
        </p:spPr>
      </p:pic>
      <p:pic>
        <p:nvPicPr>
          <p:cNvPr id="18" name="Image 17"/>
          <p:cNvPicPr>
            <a:picLocks noChangeAspect="1"/>
          </p:cNvPicPr>
          <p:nvPr>
            <p:custDataLst>
              <p:tags r:id="rId7"/>
            </p:custDataLst>
          </p:nvPr>
        </p:nvPicPr>
        <p:blipFill>
          <a:blip r:embed="rId2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36908" y="3933056"/>
            <a:ext cx="1163057" cy="1163057"/>
          </a:xfrm>
          <a:prstGeom prst="rect">
            <a:avLst/>
          </a:prstGeom>
        </p:spPr>
      </p:pic>
      <p:pic>
        <p:nvPicPr>
          <p:cNvPr id="19" name="Image 18"/>
          <p:cNvPicPr>
            <a:picLocks noChangeAspect="1"/>
          </p:cNvPicPr>
          <p:nvPr>
            <p:custDataLst>
              <p:tags r:id="rId8"/>
            </p:custDataLst>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24932" y="3861048"/>
            <a:ext cx="1239790" cy="1239790"/>
          </a:xfrm>
          <a:prstGeom prst="rect">
            <a:avLst/>
          </a:prstGeom>
        </p:spPr>
      </p:pic>
      <p:pic>
        <p:nvPicPr>
          <p:cNvPr id="20" name="Image 19"/>
          <p:cNvPicPr>
            <a:picLocks noChangeAspect="1"/>
          </p:cNvPicPr>
          <p:nvPr>
            <p:custDataLst>
              <p:tags r:id="rId9"/>
            </p:custDataLst>
          </p:nvPr>
        </p:nvPicPr>
        <p:blipFill>
          <a:blip r:embed="rId2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16387" y="1486041"/>
            <a:ext cx="1197690" cy="1197690"/>
          </a:xfrm>
          <a:prstGeom prst="rect">
            <a:avLst/>
          </a:prstGeom>
        </p:spPr>
      </p:pic>
      <p:sp>
        <p:nvSpPr>
          <p:cNvPr id="21" name="ZoneTexte 20"/>
          <p:cNvSpPr txBox="1"/>
          <p:nvPr>
            <p:custDataLst>
              <p:tags r:id="rId10"/>
            </p:custDataLst>
          </p:nvPr>
        </p:nvSpPr>
        <p:spPr>
          <a:xfrm>
            <a:off x="2250877" y="2780928"/>
            <a:ext cx="798809" cy="369332"/>
          </a:xfrm>
          <a:prstGeom prst="rect">
            <a:avLst/>
          </a:prstGeom>
          <a:noFill/>
        </p:spPr>
        <p:txBody>
          <a:bodyPr wrap="none" rtlCol="0">
            <a:spAutoFit/>
          </a:bodyPr>
          <a:lstStyle/>
          <a:p>
            <a:pPr algn="ctr"/>
            <a:r>
              <a:rPr lang="fr-CH" b="1" dirty="0">
                <a:solidFill>
                  <a:srgbClr val="2D3E50"/>
                </a:solidFill>
              </a:rPr>
              <a:t>Tactile</a:t>
            </a:r>
          </a:p>
        </p:txBody>
      </p:sp>
      <p:sp>
        <p:nvSpPr>
          <p:cNvPr id="22" name="ZoneTexte 21"/>
          <p:cNvSpPr txBox="1"/>
          <p:nvPr>
            <p:custDataLst>
              <p:tags r:id="rId11"/>
            </p:custDataLst>
          </p:nvPr>
        </p:nvSpPr>
        <p:spPr>
          <a:xfrm>
            <a:off x="4749178" y="2755299"/>
            <a:ext cx="2224199" cy="369332"/>
          </a:xfrm>
          <a:prstGeom prst="rect">
            <a:avLst/>
          </a:prstGeom>
          <a:noFill/>
        </p:spPr>
        <p:txBody>
          <a:bodyPr wrap="none" rtlCol="0">
            <a:spAutoFit/>
          </a:bodyPr>
          <a:lstStyle/>
          <a:p>
            <a:pPr algn="ctr"/>
            <a:r>
              <a:rPr lang="fr-CH" b="1" dirty="0">
                <a:solidFill>
                  <a:srgbClr val="2D3E50"/>
                </a:solidFill>
              </a:rPr>
              <a:t>Détection d’attention</a:t>
            </a:r>
          </a:p>
        </p:txBody>
      </p:sp>
      <p:sp>
        <p:nvSpPr>
          <p:cNvPr id="23" name="ZoneTexte 22"/>
          <p:cNvSpPr txBox="1"/>
          <p:nvPr>
            <p:custDataLst>
              <p:tags r:id="rId12"/>
            </p:custDataLst>
          </p:nvPr>
        </p:nvSpPr>
        <p:spPr>
          <a:xfrm>
            <a:off x="7973041" y="2780928"/>
            <a:ext cx="2380523" cy="369332"/>
          </a:xfrm>
          <a:prstGeom prst="rect">
            <a:avLst/>
          </a:prstGeom>
          <a:noFill/>
        </p:spPr>
        <p:txBody>
          <a:bodyPr wrap="none" rtlCol="0">
            <a:spAutoFit/>
          </a:bodyPr>
          <a:lstStyle/>
          <a:p>
            <a:pPr algn="ctr"/>
            <a:r>
              <a:rPr lang="fr-CH" b="1" dirty="0">
                <a:solidFill>
                  <a:srgbClr val="2D3E50"/>
                </a:solidFill>
              </a:rPr>
              <a:t>Détection de proximité</a:t>
            </a:r>
          </a:p>
        </p:txBody>
      </p:sp>
      <p:sp>
        <p:nvSpPr>
          <p:cNvPr id="24" name="ZoneTexte 23"/>
          <p:cNvSpPr txBox="1"/>
          <p:nvPr>
            <p:custDataLst>
              <p:tags r:id="rId13"/>
            </p:custDataLst>
          </p:nvPr>
        </p:nvSpPr>
        <p:spPr>
          <a:xfrm>
            <a:off x="1919536" y="5301208"/>
            <a:ext cx="1461490" cy="369332"/>
          </a:xfrm>
          <a:prstGeom prst="rect">
            <a:avLst/>
          </a:prstGeom>
          <a:noFill/>
        </p:spPr>
        <p:txBody>
          <a:bodyPr wrap="none" rtlCol="0">
            <a:spAutoFit/>
          </a:bodyPr>
          <a:lstStyle/>
          <a:p>
            <a:pPr algn="ctr"/>
            <a:r>
              <a:rPr lang="fr-CH" b="1" dirty="0">
                <a:solidFill>
                  <a:srgbClr val="2D3E50"/>
                </a:solidFill>
              </a:rPr>
              <a:t>Identification</a:t>
            </a:r>
          </a:p>
        </p:txBody>
      </p:sp>
      <p:sp>
        <p:nvSpPr>
          <p:cNvPr id="25" name="ZoneTexte 24"/>
          <p:cNvSpPr txBox="1"/>
          <p:nvPr>
            <p:custDataLst>
              <p:tags r:id="rId14"/>
            </p:custDataLst>
          </p:nvPr>
        </p:nvSpPr>
        <p:spPr>
          <a:xfrm>
            <a:off x="4918243" y="5230941"/>
            <a:ext cx="2017493" cy="646331"/>
          </a:xfrm>
          <a:prstGeom prst="rect">
            <a:avLst/>
          </a:prstGeom>
          <a:noFill/>
        </p:spPr>
        <p:txBody>
          <a:bodyPr wrap="square" rtlCol="0">
            <a:spAutoFit/>
          </a:bodyPr>
          <a:lstStyle/>
          <a:p>
            <a:pPr algn="ctr"/>
            <a:r>
              <a:rPr lang="fr-CH" b="1" dirty="0">
                <a:solidFill>
                  <a:srgbClr val="2D3E50"/>
                </a:solidFill>
              </a:rPr>
              <a:t>Reconnaissance vocale</a:t>
            </a:r>
          </a:p>
        </p:txBody>
      </p:sp>
      <p:sp>
        <p:nvSpPr>
          <p:cNvPr id="26" name="ZoneTexte 25"/>
          <p:cNvSpPr txBox="1"/>
          <p:nvPr>
            <p:custDataLst>
              <p:tags r:id="rId15"/>
            </p:custDataLst>
          </p:nvPr>
        </p:nvSpPr>
        <p:spPr>
          <a:xfrm>
            <a:off x="8354902" y="5229200"/>
            <a:ext cx="1784219" cy="646331"/>
          </a:xfrm>
          <a:prstGeom prst="rect">
            <a:avLst/>
          </a:prstGeom>
          <a:noFill/>
        </p:spPr>
        <p:txBody>
          <a:bodyPr wrap="square" rtlCol="0">
            <a:spAutoFit/>
          </a:bodyPr>
          <a:lstStyle/>
          <a:p>
            <a:pPr algn="ctr"/>
            <a:r>
              <a:rPr lang="fr-CH" b="1" dirty="0">
                <a:solidFill>
                  <a:srgbClr val="2D3E50"/>
                </a:solidFill>
              </a:rPr>
              <a:t>Reconnaissance gestuelle</a:t>
            </a:r>
          </a:p>
        </p:txBody>
      </p:sp>
      <p:sp>
        <p:nvSpPr>
          <p:cNvPr id="27" name="ZoneTexte 26"/>
          <p:cNvSpPr txBox="1"/>
          <p:nvPr>
            <p:custDataLst>
              <p:tags r:id="rId16"/>
            </p:custDataLst>
          </p:nvPr>
        </p:nvSpPr>
        <p:spPr>
          <a:xfrm>
            <a:off x="2057916" y="3933056"/>
            <a:ext cx="1035220" cy="369332"/>
          </a:xfrm>
          <a:prstGeom prst="rect">
            <a:avLst/>
          </a:prstGeom>
          <a:noFill/>
        </p:spPr>
        <p:txBody>
          <a:bodyPr wrap="none" rtlCol="0">
            <a:spAutoFit/>
          </a:bodyPr>
          <a:lstStyle/>
          <a:p>
            <a:pPr algn="ctr"/>
            <a:r>
              <a:rPr lang="fr-CH" dirty="0">
                <a:solidFill>
                  <a:srgbClr val="2D3E50"/>
                </a:solidFill>
              </a:rPr>
              <a:t>Par carte</a:t>
            </a:r>
          </a:p>
        </p:txBody>
      </p:sp>
    </p:spTree>
    <p:extLst>
      <p:ext uri="{BB962C8B-B14F-4D97-AF65-F5344CB8AC3E}">
        <p14:creationId xmlns:p14="http://schemas.microsoft.com/office/powerpoint/2010/main" val="3382241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767410" y="3099422"/>
            <a:ext cx="10657182" cy="617610"/>
          </a:xfrm>
        </p:spPr>
        <p:txBody>
          <a:bodyPr/>
          <a:lstStyle/>
          <a:p>
            <a:pPr algn="ctr"/>
            <a:r>
              <a:rPr lang="fr-CH" sz="5400" dirty="0"/>
              <a:t>Implémentation</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15</a:t>
            </a:fld>
            <a:endParaRPr lang="en-US" dirty="0"/>
          </a:p>
        </p:txBody>
      </p:sp>
      <p:pic>
        <p:nvPicPr>
          <p:cNvPr id="5" name="Image 4"/>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342899" y="1052736"/>
            <a:ext cx="1506203" cy="1506203"/>
          </a:xfrm>
          <a:prstGeom prst="rect">
            <a:avLst/>
          </a:prstGeom>
        </p:spPr>
      </p:pic>
      <p:sp>
        <p:nvSpPr>
          <p:cNvPr id="6" name="Titre 2"/>
          <p:cNvSpPr txBox="1">
            <a:spLocks/>
          </p:cNvSpPr>
          <p:nvPr>
            <p:custDataLst>
              <p:tags r:id="rId4"/>
            </p:custDataLst>
          </p:nvPr>
        </p:nvSpPr>
        <p:spPr>
          <a:xfrm>
            <a:off x="767410" y="3717032"/>
            <a:ext cx="10657182" cy="617610"/>
          </a:xfrm>
          <a:prstGeom prst="rect">
            <a:avLst/>
          </a:prstGeom>
        </p:spPr>
        <p:txBody>
          <a:bodyPr vert="horz" lIns="91440" tIns="45720" rIns="91440" bIns="45720" rtlCol="0" anchor="ctr">
            <a:noAutofit/>
          </a:bodyPr>
          <a:lstStyle>
            <a:lvl1pPr algn="r" defTabSz="914354" rtl="0" eaLnBrk="1" latinLnBrk="0" hangingPunct="1">
              <a:spcBef>
                <a:spcPct val="0"/>
              </a:spcBef>
              <a:buNone/>
              <a:defRPr sz="4000" b="1" kern="1200" cap="small" normalizeH="0" baseline="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fr-CH" sz="2000" b="0" dirty="0"/>
              <a:t>Introduction</a:t>
            </a:r>
          </a:p>
        </p:txBody>
      </p:sp>
    </p:spTree>
    <p:extLst>
      <p:ext uri="{BB962C8B-B14F-4D97-AF65-F5344CB8AC3E}">
        <p14:creationId xmlns:p14="http://schemas.microsoft.com/office/powerpoint/2010/main" val="166562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p:txBody>
          <a:bodyPr/>
          <a:lstStyle/>
          <a:p>
            <a:r>
              <a:rPr lang="fr-CH" sz="3600" dirty="0"/>
              <a:t>Comment rendre un écran interactif ?</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16</a:t>
            </a:fld>
            <a:endParaRPr lang="en-US" dirty="0"/>
          </a:p>
        </p:txBody>
      </p:sp>
      <p:pic>
        <p:nvPicPr>
          <p:cNvPr id="7" name="Image 6"/>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4079776" y="1844824"/>
            <a:ext cx="3969338" cy="3969338"/>
          </a:xfrm>
          <a:prstGeom prst="rect">
            <a:avLst/>
          </a:prstGeom>
        </p:spPr>
      </p:pic>
      <p:sp>
        <p:nvSpPr>
          <p:cNvPr id="8" name="Rectangle 7"/>
          <p:cNvSpPr/>
          <p:nvPr>
            <p:custDataLst>
              <p:tags r:id="rId5"/>
            </p:custDataLst>
          </p:nvPr>
        </p:nvSpPr>
        <p:spPr>
          <a:xfrm>
            <a:off x="5380369" y="2132856"/>
            <a:ext cx="1368152" cy="216024"/>
          </a:xfrm>
          <a:prstGeom prst="rect">
            <a:avLst/>
          </a:prstGeom>
          <a:solidFill>
            <a:srgbClr val="2D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8"/>
          <p:cNvSpPr/>
          <p:nvPr>
            <p:custDataLst>
              <p:tags r:id="rId6"/>
            </p:custDataLst>
          </p:nvPr>
        </p:nvSpPr>
        <p:spPr>
          <a:xfrm>
            <a:off x="4295800" y="5085184"/>
            <a:ext cx="505208" cy="216024"/>
          </a:xfrm>
          <a:prstGeom prst="rect">
            <a:avLst/>
          </a:prstGeom>
          <a:solidFill>
            <a:srgbClr val="2D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0" name="Rectangle 9"/>
          <p:cNvSpPr/>
          <p:nvPr>
            <p:custDataLst>
              <p:tags r:id="rId7"/>
            </p:custDataLst>
          </p:nvPr>
        </p:nvSpPr>
        <p:spPr>
          <a:xfrm>
            <a:off x="7543906" y="2132856"/>
            <a:ext cx="505208" cy="216024"/>
          </a:xfrm>
          <a:prstGeom prst="rect">
            <a:avLst/>
          </a:prstGeom>
          <a:solidFill>
            <a:srgbClr val="2D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Légende : double flèche courbée à une bordure 10"/>
          <p:cNvSpPr/>
          <p:nvPr>
            <p:custDataLst>
              <p:tags r:id="rId8"/>
            </p:custDataLst>
          </p:nvPr>
        </p:nvSpPr>
        <p:spPr>
          <a:xfrm>
            <a:off x="8688288" y="1373069"/>
            <a:ext cx="2304256" cy="720080"/>
          </a:xfrm>
          <a:prstGeom prst="accentCallout3">
            <a:avLst>
              <a:gd name="adj1" fmla="val 18750"/>
              <a:gd name="adj2" fmla="val -8333"/>
              <a:gd name="adj3" fmla="val 18750"/>
              <a:gd name="adj4" fmla="val -16667"/>
              <a:gd name="adj5" fmla="val 100000"/>
              <a:gd name="adj6" fmla="val -16667"/>
              <a:gd name="adj7" fmla="val 119718"/>
              <a:gd name="adj8" fmla="val -28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H" dirty="0">
                <a:solidFill>
                  <a:srgbClr val="2D3E50"/>
                </a:solidFill>
              </a:rPr>
              <a:t>Projecteur infrarouge</a:t>
            </a:r>
          </a:p>
        </p:txBody>
      </p:sp>
      <p:sp>
        <p:nvSpPr>
          <p:cNvPr id="13" name="Légende : double flèche courbée à une bordure 12"/>
          <p:cNvSpPr/>
          <p:nvPr>
            <p:custDataLst>
              <p:tags r:id="rId9"/>
            </p:custDataLst>
          </p:nvPr>
        </p:nvSpPr>
        <p:spPr>
          <a:xfrm flipH="1">
            <a:off x="2425817" y="1412776"/>
            <a:ext cx="2304256" cy="720080"/>
          </a:xfrm>
          <a:prstGeom prst="accentCallout3">
            <a:avLst>
              <a:gd name="adj1" fmla="val 18750"/>
              <a:gd name="adj2" fmla="val -8333"/>
              <a:gd name="adj3" fmla="val 18750"/>
              <a:gd name="adj4" fmla="val -16667"/>
              <a:gd name="adj5" fmla="val 100000"/>
              <a:gd name="adj6" fmla="val -16667"/>
              <a:gd name="adj7" fmla="val 119718"/>
              <a:gd name="adj8" fmla="val -28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H" dirty="0">
                <a:solidFill>
                  <a:srgbClr val="2D3E50"/>
                </a:solidFill>
              </a:rPr>
              <a:t>Caméra</a:t>
            </a:r>
          </a:p>
        </p:txBody>
      </p:sp>
      <p:sp>
        <p:nvSpPr>
          <p:cNvPr id="14" name="Rectangle 13"/>
          <p:cNvSpPr/>
          <p:nvPr>
            <p:custDataLst>
              <p:tags r:id="rId10"/>
            </p:custDataLst>
          </p:nvPr>
        </p:nvSpPr>
        <p:spPr>
          <a:xfrm>
            <a:off x="2425817" y="3284984"/>
            <a:ext cx="1368152" cy="2011010"/>
          </a:xfrm>
          <a:prstGeom prst="rect">
            <a:avLst/>
          </a:prstGeom>
          <a:solidFill>
            <a:srgbClr val="2D3E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5" name="Légende : double flèche courbée à une bordure 14"/>
          <p:cNvSpPr/>
          <p:nvPr>
            <p:custDataLst>
              <p:tags r:id="rId11"/>
            </p:custDataLst>
          </p:nvPr>
        </p:nvSpPr>
        <p:spPr>
          <a:xfrm flipH="1">
            <a:off x="695400" y="2348880"/>
            <a:ext cx="2304256" cy="720080"/>
          </a:xfrm>
          <a:prstGeom prst="accentCallout3">
            <a:avLst>
              <a:gd name="adj1" fmla="val 18750"/>
              <a:gd name="adj2" fmla="val -8333"/>
              <a:gd name="adj3" fmla="val 18750"/>
              <a:gd name="adj4" fmla="val -16667"/>
              <a:gd name="adj5" fmla="val 100000"/>
              <a:gd name="adj6" fmla="val -16667"/>
              <a:gd name="adj7" fmla="val 126472"/>
              <a:gd name="adj8" fmla="val -167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CH" dirty="0">
                <a:solidFill>
                  <a:srgbClr val="2D3E50"/>
                </a:solidFill>
              </a:rPr>
              <a:t>Ordinateur</a:t>
            </a:r>
          </a:p>
        </p:txBody>
      </p:sp>
      <p:sp>
        <p:nvSpPr>
          <p:cNvPr id="16" name="Légende : double flèche courbée à une bordure 15"/>
          <p:cNvSpPr/>
          <p:nvPr>
            <p:custDataLst>
              <p:tags r:id="rId12"/>
            </p:custDataLst>
          </p:nvPr>
        </p:nvSpPr>
        <p:spPr>
          <a:xfrm>
            <a:off x="5361236" y="5454122"/>
            <a:ext cx="2304256" cy="720080"/>
          </a:xfrm>
          <a:prstGeom prst="accentCallout3">
            <a:avLst>
              <a:gd name="adj1" fmla="val 18750"/>
              <a:gd name="adj2" fmla="val -8333"/>
              <a:gd name="adj3" fmla="val 18750"/>
              <a:gd name="adj4" fmla="val -16667"/>
              <a:gd name="adj5" fmla="val -17529"/>
              <a:gd name="adj6" fmla="val -16245"/>
              <a:gd name="adj7" fmla="val -39690"/>
              <a:gd name="adj8" fmla="val -2395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H" dirty="0">
                <a:solidFill>
                  <a:srgbClr val="2D3E50"/>
                </a:solidFill>
              </a:rPr>
              <a:t>Détecteur de profondeur</a:t>
            </a:r>
          </a:p>
        </p:txBody>
      </p:sp>
    </p:spTree>
    <p:extLst>
      <p:ext uri="{BB962C8B-B14F-4D97-AF65-F5344CB8AC3E}">
        <p14:creationId xmlns:p14="http://schemas.microsoft.com/office/powerpoint/2010/main" val="319339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Microsoft Kinect 2.0 (Xbox One)</a:t>
            </a:r>
          </a:p>
        </p:txBody>
      </p:sp>
      <p:sp>
        <p:nvSpPr>
          <p:cNvPr id="3" name="Titre 2"/>
          <p:cNvSpPr>
            <a:spLocks noGrp="1"/>
          </p:cNvSpPr>
          <p:nvPr>
            <p:ph type="title"/>
            <p:custDataLst>
              <p:tags r:id="rId2"/>
            </p:custDataLst>
          </p:nvPr>
        </p:nvSpPr>
        <p:spPr/>
        <p:txBody>
          <a:bodyPr/>
          <a:lstStyle/>
          <a:p>
            <a:r>
              <a:rPr lang="fr-CH" dirty="0"/>
              <a:t>Implémentation des tests de faisabilités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17</a:t>
            </a:fld>
            <a:endParaRPr lang="en-US" dirty="0"/>
          </a:p>
        </p:txBody>
      </p:sp>
      <p:pic>
        <p:nvPicPr>
          <p:cNvPr id="1026" name="Picture 2" descr="http://cdn.redmondpie.com/wp-content/uploads/2013/05/Xbox-One-Kinect-Sensor.png"/>
          <p:cNvPicPr>
            <a:picLocks noChangeAspect="1" noChangeArrowheads="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2813507" y="2277818"/>
            <a:ext cx="6564986" cy="2303310"/>
          </a:xfrm>
          <a:prstGeom prst="rect">
            <a:avLst/>
          </a:prstGeom>
          <a:noFill/>
          <a:extLst>
            <a:ext uri="{909E8E84-426E-40DD-AFC4-6F175D3DCCD1}">
              <a14:hiddenFill xmlns:a14="http://schemas.microsoft.com/office/drawing/2010/main">
                <a:solidFill>
                  <a:srgbClr val="FFFFFF"/>
                </a:solidFill>
              </a14:hiddenFill>
            </a:ext>
          </a:extLst>
        </p:spPr>
      </p:pic>
      <p:sp>
        <p:nvSpPr>
          <p:cNvPr id="6" name="Légende : double flèche courbée à une bordure 5"/>
          <p:cNvSpPr/>
          <p:nvPr>
            <p:custDataLst>
              <p:tags r:id="rId5"/>
            </p:custDataLst>
          </p:nvPr>
        </p:nvSpPr>
        <p:spPr>
          <a:xfrm flipH="1">
            <a:off x="1163452" y="1640250"/>
            <a:ext cx="1800200" cy="936104"/>
          </a:xfrm>
          <a:prstGeom prst="accentCallout3">
            <a:avLst>
              <a:gd name="adj1" fmla="val 18750"/>
              <a:gd name="adj2" fmla="val -8333"/>
              <a:gd name="adj3" fmla="val 18750"/>
              <a:gd name="adj4" fmla="val -16667"/>
              <a:gd name="adj5" fmla="val 93765"/>
              <a:gd name="adj6" fmla="val -26934"/>
              <a:gd name="adj7" fmla="val 138942"/>
              <a:gd name="adj8" fmla="val -29407"/>
            </a:avLst>
          </a:prstGeom>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Caméra couleur</a:t>
            </a:r>
          </a:p>
        </p:txBody>
      </p:sp>
      <p:sp>
        <p:nvSpPr>
          <p:cNvPr id="8" name="Légende : double flèche courbée à une bordure 7"/>
          <p:cNvSpPr/>
          <p:nvPr>
            <p:custDataLst>
              <p:tags r:id="rId6"/>
            </p:custDataLst>
          </p:nvPr>
        </p:nvSpPr>
        <p:spPr>
          <a:xfrm>
            <a:off x="4370872" y="1202927"/>
            <a:ext cx="1800200" cy="936104"/>
          </a:xfrm>
          <a:prstGeom prst="accentCallout3">
            <a:avLst>
              <a:gd name="adj1" fmla="val 18750"/>
              <a:gd name="adj2" fmla="val -8333"/>
              <a:gd name="adj3" fmla="val 18750"/>
              <a:gd name="adj4" fmla="val -16667"/>
              <a:gd name="adj5" fmla="val 104157"/>
              <a:gd name="adj6" fmla="val -18288"/>
              <a:gd name="adj7" fmla="val 203370"/>
              <a:gd name="adj8" fmla="val -24544"/>
            </a:avLst>
          </a:prstGeom>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Caméra Infrarouge</a:t>
            </a:r>
          </a:p>
        </p:txBody>
      </p:sp>
      <p:sp>
        <p:nvSpPr>
          <p:cNvPr id="9" name="Légende : double flèche courbée à une bordure 8"/>
          <p:cNvSpPr/>
          <p:nvPr>
            <p:custDataLst>
              <p:tags r:id="rId7"/>
            </p:custDataLst>
          </p:nvPr>
        </p:nvSpPr>
        <p:spPr>
          <a:xfrm>
            <a:off x="9696400" y="1916832"/>
            <a:ext cx="1800200" cy="936104"/>
          </a:xfrm>
          <a:prstGeom prst="accentCallout3">
            <a:avLst>
              <a:gd name="adj1" fmla="val 18750"/>
              <a:gd name="adj2" fmla="val -8333"/>
              <a:gd name="adj3" fmla="val 18750"/>
              <a:gd name="adj4" fmla="val -16667"/>
              <a:gd name="adj5" fmla="val 57395"/>
              <a:gd name="adj6" fmla="val -22611"/>
              <a:gd name="adj7" fmla="val 117119"/>
              <a:gd name="adj8" fmla="val -194759"/>
            </a:avLst>
          </a:prstGeom>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Projecteur infrarouge</a:t>
            </a:r>
          </a:p>
        </p:txBody>
      </p:sp>
      <p:sp>
        <p:nvSpPr>
          <p:cNvPr id="10" name="Légende : double flèche courbée à une bordure 9"/>
          <p:cNvSpPr/>
          <p:nvPr>
            <p:custDataLst>
              <p:tags r:id="rId8"/>
            </p:custDataLst>
          </p:nvPr>
        </p:nvSpPr>
        <p:spPr>
          <a:xfrm flipH="1">
            <a:off x="911424" y="4113076"/>
            <a:ext cx="1800200" cy="936104"/>
          </a:xfrm>
          <a:prstGeom prst="accentCallout3">
            <a:avLst>
              <a:gd name="adj1" fmla="val 18750"/>
              <a:gd name="adj2" fmla="val -8333"/>
              <a:gd name="adj3" fmla="val 18750"/>
              <a:gd name="adj4" fmla="val -16667"/>
              <a:gd name="adj5" fmla="val 19984"/>
              <a:gd name="adj6" fmla="val -33958"/>
              <a:gd name="adj7" fmla="val -61617"/>
              <a:gd name="adj8" fmla="val -65071"/>
            </a:avLst>
          </a:prstGeom>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Détecteur de profondeur</a:t>
            </a:r>
          </a:p>
        </p:txBody>
      </p:sp>
      <p:sp>
        <p:nvSpPr>
          <p:cNvPr id="11" name="Légende : double flèche courbée à une bordure 10"/>
          <p:cNvSpPr/>
          <p:nvPr>
            <p:custDataLst>
              <p:tags r:id="rId9"/>
            </p:custDataLst>
          </p:nvPr>
        </p:nvSpPr>
        <p:spPr>
          <a:xfrm>
            <a:off x="6672064" y="4750644"/>
            <a:ext cx="1800200" cy="936104"/>
          </a:xfrm>
          <a:prstGeom prst="accentCallout3">
            <a:avLst>
              <a:gd name="adj1" fmla="val 18750"/>
              <a:gd name="adj2" fmla="val -8333"/>
              <a:gd name="adj3" fmla="val 18750"/>
              <a:gd name="adj4" fmla="val -16667"/>
              <a:gd name="adj5" fmla="val 19984"/>
              <a:gd name="adj6" fmla="val -33958"/>
              <a:gd name="adj7" fmla="val -61617"/>
              <a:gd name="adj8" fmla="val -65071"/>
            </a:avLst>
          </a:prstGeom>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dirty="0"/>
              <a:t>Microphones</a:t>
            </a:r>
          </a:p>
        </p:txBody>
      </p:sp>
    </p:spTree>
    <p:extLst>
      <p:ext uri="{BB962C8B-B14F-4D97-AF65-F5344CB8AC3E}">
        <p14:creationId xmlns:p14="http://schemas.microsoft.com/office/powerpoint/2010/main" val="5617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767410" y="3099422"/>
            <a:ext cx="10657182" cy="617610"/>
          </a:xfrm>
        </p:spPr>
        <p:txBody>
          <a:bodyPr/>
          <a:lstStyle/>
          <a:p>
            <a:pPr algn="ctr"/>
            <a:r>
              <a:rPr lang="fr-CH" sz="5400" dirty="0"/>
              <a:t>Implémentation</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18</a:t>
            </a:fld>
            <a:endParaRPr lang="en-US" dirty="0"/>
          </a:p>
        </p:txBody>
      </p:sp>
      <p:pic>
        <p:nvPicPr>
          <p:cNvPr id="5" name="Image 4"/>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342899" y="1052736"/>
            <a:ext cx="1506203" cy="1506203"/>
          </a:xfrm>
          <a:prstGeom prst="rect">
            <a:avLst/>
          </a:prstGeom>
        </p:spPr>
      </p:pic>
      <p:sp>
        <p:nvSpPr>
          <p:cNvPr id="6" name="Titre 2"/>
          <p:cNvSpPr txBox="1">
            <a:spLocks/>
          </p:cNvSpPr>
          <p:nvPr>
            <p:custDataLst>
              <p:tags r:id="rId4"/>
            </p:custDataLst>
          </p:nvPr>
        </p:nvSpPr>
        <p:spPr>
          <a:xfrm>
            <a:off x="767410" y="3717032"/>
            <a:ext cx="10657182" cy="617610"/>
          </a:xfrm>
          <a:prstGeom prst="rect">
            <a:avLst/>
          </a:prstGeom>
        </p:spPr>
        <p:txBody>
          <a:bodyPr vert="horz" lIns="91440" tIns="45720" rIns="91440" bIns="45720" rtlCol="0" anchor="ctr">
            <a:noAutofit/>
          </a:bodyPr>
          <a:lstStyle>
            <a:lvl1pPr algn="r" defTabSz="914354" rtl="0" eaLnBrk="1" latinLnBrk="0" hangingPunct="1">
              <a:spcBef>
                <a:spcPct val="0"/>
              </a:spcBef>
              <a:buNone/>
              <a:defRPr sz="4000" b="1" kern="1200" cap="small" normalizeH="0" baseline="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fr-CH" sz="2000" b="0" dirty="0"/>
              <a:t>Tests de faisabilités</a:t>
            </a:r>
          </a:p>
        </p:txBody>
      </p:sp>
    </p:spTree>
    <p:extLst>
      <p:ext uri="{BB962C8B-B14F-4D97-AF65-F5344CB8AC3E}">
        <p14:creationId xmlns:p14="http://schemas.microsoft.com/office/powerpoint/2010/main" val="2318044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Détection d’attention et de proximité</a:t>
            </a:r>
          </a:p>
        </p:txBody>
      </p:sp>
      <p:sp>
        <p:nvSpPr>
          <p:cNvPr id="3" name="Titre 2"/>
          <p:cNvSpPr>
            <a:spLocks noGrp="1"/>
          </p:cNvSpPr>
          <p:nvPr>
            <p:ph type="title"/>
            <p:custDataLst>
              <p:tags r:id="rId2"/>
            </p:custDataLst>
          </p:nvPr>
        </p:nvSpPr>
        <p:spPr/>
        <p:txBody>
          <a:bodyPr/>
          <a:lstStyle/>
          <a:p>
            <a:r>
              <a:rPr lang="fr-CH" dirty="0"/>
              <a:t>Implémentation des tests de faisabilités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19</a:t>
            </a:fld>
            <a:endParaRPr lang="en-US" dirty="0"/>
          </a:p>
        </p:txBody>
      </p:sp>
      <p:pic>
        <p:nvPicPr>
          <p:cNvPr id="6" name="Image 5"/>
          <p:cNvPicPr>
            <a:picLocks noChangeAspect="1"/>
          </p:cNvPicPr>
          <p:nvPr>
            <p:custDataLst>
              <p:tags r:id="rId4"/>
            </p:custDataLst>
          </p:nvPr>
        </p:nvPicPr>
        <p:blipFill rotWithShape="1">
          <a:blip r:embed="rId7"/>
          <a:srcRect l="29324" t="1697" r="26963"/>
          <a:stretch/>
        </p:blipFill>
        <p:spPr>
          <a:xfrm>
            <a:off x="1199456" y="1268760"/>
            <a:ext cx="4176464" cy="5001676"/>
          </a:xfrm>
          <a:prstGeom prst="rect">
            <a:avLst/>
          </a:prstGeom>
          <a:ln>
            <a:noFill/>
          </a:ln>
          <a:effectLst>
            <a:outerShdw blurRad="190500" algn="tl" rotWithShape="0">
              <a:srgbClr val="000000">
                <a:alpha val="70000"/>
              </a:srgbClr>
            </a:outerShdw>
          </a:effectLst>
        </p:spPr>
      </p:pic>
      <p:pic>
        <p:nvPicPr>
          <p:cNvPr id="7" name="Image 6"/>
          <p:cNvPicPr>
            <a:picLocks noChangeAspect="1"/>
          </p:cNvPicPr>
          <p:nvPr>
            <p:custDataLst>
              <p:tags r:id="rId5"/>
            </p:custDataLst>
          </p:nvPr>
        </p:nvPicPr>
        <p:blipFill rotWithShape="1">
          <a:blip r:embed="rId8"/>
          <a:srcRect l="29322" t="1612" r="25672"/>
          <a:stretch/>
        </p:blipFill>
        <p:spPr>
          <a:xfrm>
            <a:off x="7146775" y="1268760"/>
            <a:ext cx="4277817" cy="49880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4908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191345" y="2549166"/>
            <a:ext cx="4896544" cy="535531"/>
          </a:xfrm>
        </p:spPr>
        <p:txBody>
          <a:bodyPr/>
          <a:lstStyle/>
          <a:p>
            <a:r>
              <a:rPr lang="fr-CH" sz="3200" b="1" dirty="0"/>
              <a:t>Problématique</a:t>
            </a:r>
          </a:p>
        </p:txBody>
      </p:sp>
      <p:sp>
        <p:nvSpPr>
          <p:cNvPr id="3" name="Rectangle 2"/>
          <p:cNvSpPr/>
          <p:nvPr>
            <p:custDataLst>
              <p:tags r:id="rId2"/>
            </p:custDataLst>
          </p:nvPr>
        </p:nvSpPr>
        <p:spPr>
          <a:xfrm>
            <a:off x="6168008" y="1381183"/>
            <a:ext cx="5184576" cy="3046988"/>
          </a:xfrm>
          <a:prstGeom prst="rect">
            <a:avLst/>
          </a:prstGeom>
        </p:spPr>
        <p:txBody>
          <a:bodyPr wrap="square">
            <a:spAutoFit/>
          </a:bodyPr>
          <a:lstStyle/>
          <a:p>
            <a:r>
              <a:rPr lang="fr-CH" sz="3200" dirty="0">
                <a:solidFill>
                  <a:schemeClr val="bg1"/>
                </a:solidFill>
              </a:rPr>
              <a:t>Dans le cadre d'affichages interactifs, comment profiter des moyens d'interactions modernes pour améliorer la pertinence des informations à leurs utilisateurs ?</a:t>
            </a:r>
          </a:p>
        </p:txBody>
      </p:sp>
      <p:cxnSp>
        <p:nvCxnSpPr>
          <p:cNvPr id="5" name="Connecteur droit 4"/>
          <p:cNvCxnSpPr/>
          <p:nvPr>
            <p:custDataLst>
              <p:tags r:id="rId3"/>
            </p:custDataLst>
          </p:nvPr>
        </p:nvCxnSpPr>
        <p:spPr>
          <a:xfrm>
            <a:off x="5447928" y="692696"/>
            <a:ext cx="0" cy="4248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42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Reconnaissance gestuelle</a:t>
            </a:r>
          </a:p>
        </p:txBody>
      </p:sp>
      <p:sp>
        <p:nvSpPr>
          <p:cNvPr id="3" name="Titre 2"/>
          <p:cNvSpPr>
            <a:spLocks noGrp="1"/>
          </p:cNvSpPr>
          <p:nvPr>
            <p:ph type="title"/>
            <p:custDataLst>
              <p:tags r:id="rId2"/>
            </p:custDataLst>
          </p:nvPr>
        </p:nvSpPr>
        <p:spPr/>
        <p:txBody>
          <a:bodyPr/>
          <a:lstStyle/>
          <a:p>
            <a:r>
              <a:rPr lang="fr-CH" dirty="0"/>
              <a:t>Implémentation des tests de faisabilités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20</a:t>
            </a:fld>
            <a:endParaRPr lang="en-US" dirty="0"/>
          </a:p>
        </p:txBody>
      </p:sp>
      <p:pic>
        <p:nvPicPr>
          <p:cNvPr id="5" name="Image 4"/>
          <p:cNvPicPr>
            <a:picLocks noChangeAspect="1"/>
          </p:cNvPicPr>
          <p:nvPr>
            <p:custDataLst>
              <p:tags r:id="rId4"/>
            </p:custDataLst>
          </p:nvPr>
        </p:nvPicPr>
        <p:blipFill>
          <a:blip r:embed="rId7"/>
          <a:stretch>
            <a:fillRect/>
          </a:stretch>
        </p:blipFill>
        <p:spPr>
          <a:xfrm>
            <a:off x="551384" y="2276872"/>
            <a:ext cx="4968552" cy="2639544"/>
          </a:xfrm>
          <a:prstGeom prst="rect">
            <a:avLst/>
          </a:prstGeom>
          <a:ln>
            <a:noFill/>
          </a:ln>
          <a:effectLst>
            <a:outerShdw blurRad="190500" algn="tl" rotWithShape="0">
              <a:srgbClr val="000000">
                <a:alpha val="70000"/>
              </a:srgbClr>
            </a:outerShdw>
          </a:effectLst>
        </p:spPr>
      </p:pic>
      <p:pic>
        <p:nvPicPr>
          <p:cNvPr id="7" name="Image 6"/>
          <p:cNvPicPr>
            <a:picLocks noChangeAspect="1"/>
          </p:cNvPicPr>
          <p:nvPr>
            <p:custDataLst>
              <p:tags r:id="rId5"/>
            </p:custDataLst>
          </p:nvPr>
        </p:nvPicPr>
        <p:blipFill>
          <a:blip r:embed="rId8"/>
          <a:stretch>
            <a:fillRect/>
          </a:stretch>
        </p:blipFill>
        <p:spPr>
          <a:xfrm>
            <a:off x="6456039" y="2276873"/>
            <a:ext cx="4968553" cy="26395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5064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Reconnaissance vocale</a:t>
            </a:r>
          </a:p>
        </p:txBody>
      </p:sp>
      <p:sp>
        <p:nvSpPr>
          <p:cNvPr id="3" name="Titre 2"/>
          <p:cNvSpPr>
            <a:spLocks noGrp="1"/>
          </p:cNvSpPr>
          <p:nvPr>
            <p:ph type="title"/>
            <p:custDataLst>
              <p:tags r:id="rId2"/>
            </p:custDataLst>
          </p:nvPr>
        </p:nvSpPr>
        <p:spPr/>
        <p:txBody>
          <a:bodyPr/>
          <a:lstStyle/>
          <a:p>
            <a:r>
              <a:rPr lang="fr-CH" dirty="0"/>
              <a:t>Implémentation des tests de faisabilités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21</a:t>
            </a:fld>
            <a:endParaRPr lang="en-US" dirty="0"/>
          </a:p>
        </p:txBody>
      </p:sp>
      <p:pic>
        <p:nvPicPr>
          <p:cNvPr id="7" name="Image 6"/>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3575025" y="1340768"/>
            <a:ext cx="5329288" cy="4682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18199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Identification par carte</a:t>
            </a:r>
          </a:p>
        </p:txBody>
      </p:sp>
      <p:sp>
        <p:nvSpPr>
          <p:cNvPr id="3" name="Titre 2"/>
          <p:cNvSpPr>
            <a:spLocks noGrp="1"/>
          </p:cNvSpPr>
          <p:nvPr>
            <p:ph type="title"/>
            <p:custDataLst>
              <p:tags r:id="rId2"/>
            </p:custDataLst>
          </p:nvPr>
        </p:nvSpPr>
        <p:spPr/>
        <p:txBody>
          <a:bodyPr/>
          <a:lstStyle/>
          <a:p>
            <a:r>
              <a:rPr lang="fr-CH" dirty="0"/>
              <a:t>Implémentation des tests de faisabilités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22</a:t>
            </a:fld>
            <a:endParaRPr lang="en-US" dirty="0"/>
          </a:p>
        </p:txBody>
      </p:sp>
      <p:pic>
        <p:nvPicPr>
          <p:cNvPr id="6" name="Image 5"/>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695400" y="1382314"/>
            <a:ext cx="3977457" cy="4206926"/>
          </a:xfrm>
          <a:prstGeom prst="rect">
            <a:avLst/>
          </a:prstGeom>
          <a:ln>
            <a:noFill/>
          </a:ln>
          <a:effectLst>
            <a:outerShdw blurRad="190500" algn="tl" rotWithShape="0">
              <a:srgbClr val="000000">
                <a:alpha val="70000"/>
              </a:srgbClr>
            </a:outerShdw>
          </a:effectLst>
        </p:spPr>
      </p:pic>
      <p:pic>
        <p:nvPicPr>
          <p:cNvPr id="7" name="Image 6"/>
          <p:cNvPicPr>
            <a:picLocks noChangeAspect="1"/>
          </p:cNvPicPr>
          <p:nvPr>
            <p:custDataLst>
              <p:tags r:id="rId5"/>
            </p:custDataLst>
          </p:nvPr>
        </p:nvPicPr>
        <p:blipFill rotWithShape="1">
          <a:blip r:embed="rId8">
            <a:extLst>
              <a:ext uri="{28A0092B-C50C-407E-A947-70E740481C1C}">
                <a14:useLocalDpi xmlns:a14="http://schemas.microsoft.com/office/drawing/2010/main" val="0"/>
              </a:ext>
            </a:extLst>
          </a:blip>
          <a:srcRect l="8248" t="9656" r="7216" b="6894"/>
          <a:stretch/>
        </p:blipFill>
        <p:spPr>
          <a:xfrm>
            <a:off x="5519936" y="1700808"/>
            <a:ext cx="5904656" cy="348684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873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Identification par carte</a:t>
            </a:r>
          </a:p>
        </p:txBody>
      </p:sp>
      <p:sp>
        <p:nvSpPr>
          <p:cNvPr id="3" name="Titre 2"/>
          <p:cNvSpPr>
            <a:spLocks noGrp="1"/>
          </p:cNvSpPr>
          <p:nvPr>
            <p:ph type="title"/>
            <p:custDataLst>
              <p:tags r:id="rId2"/>
            </p:custDataLst>
          </p:nvPr>
        </p:nvSpPr>
        <p:spPr/>
        <p:txBody>
          <a:bodyPr/>
          <a:lstStyle/>
          <a:p>
            <a:r>
              <a:rPr lang="fr-CH" dirty="0"/>
              <a:t>Implémentation des tests de faisabilités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23</a:t>
            </a:fld>
            <a:endParaRPr lang="en-US" dirty="0"/>
          </a:p>
        </p:txBody>
      </p:sp>
      <p:pic>
        <p:nvPicPr>
          <p:cNvPr id="5" name="Image 4"/>
          <p:cNvPicPr>
            <a:picLocks noChangeAspect="1"/>
          </p:cNvPicPr>
          <p:nvPr>
            <p:custDataLst>
              <p:tags r:id="rId4"/>
            </p:custDataLst>
          </p:nvPr>
        </p:nvPicPr>
        <p:blipFill rotWithShape="1">
          <a:blip r:embed="rId8">
            <a:extLst>
              <a:ext uri="{28A0092B-C50C-407E-A947-70E740481C1C}">
                <a14:useLocalDpi xmlns:a14="http://schemas.microsoft.com/office/drawing/2010/main" val="0"/>
              </a:ext>
            </a:extLst>
          </a:blip>
          <a:srcRect l="16895" t="2666" r="16823" b="44211"/>
          <a:stretch/>
        </p:blipFill>
        <p:spPr>
          <a:xfrm>
            <a:off x="2306548" y="1476179"/>
            <a:ext cx="7461860" cy="4597540"/>
          </a:xfrm>
          <a:prstGeom prst="rect">
            <a:avLst/>
          </a:prstGeom>
          <a:ln>
            <a:noFill/>
          </a:ln>
          <a:effectLst>
            <a:outerShdw blurRad="190500" algn="tl" rotWithShape="0">
              <a:srgbClr val="000000">
                <a:alpha val="70000"/>
              </a:srgbClr>
            </a:outerShdw>
          </a:effectLst>
        </p:spPr>
      </p:pic>
      <p:sp>
        <p:nvSpPr>
          <p:cNvPr id="8" name="Rectangle 7"/>
          <p:cNvSpPr/>
          <p:nvPr>
            <p:custDataLst>
              <p:tags r:id="rId5"/>
            </p:custDataLst>
          </p:nvPr>
        </p:nvSpPr>
        <p:spPr>
          <a:xfrm>
            <a:off x="3575720" y="5301208"/>
            <a:ext cx="648072" cy="504056"/>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CH"/>
          </a:p>
        </p:txBody>
      </p:sp>
      <p:sp>
        <p:nvSpPr>
          <p:cNvPr id="9" name="ZoneTexte 8"/>
          <p:cNvSpPr txBox="1"/>
          <p:nvPr>
            <p:custDataLst>
              <p:tags r:id="rId6"/>
            </p:custDataLst>
          </p:nvPr>
        </p:nvSpPr>
        <p:spPr>
          <a:xfrm>
            <a:off x="3711224" y="5183904"/>
            <a:ext cx="222118" cy="523220"/>
          </a:xfrm>
          <a:prstGeom prst="rect">
            <a:avLst/>
          </a:prstGeom>
          <a:noFill/>
        </p:spPr>
        <p:txBody>
          <a:bodyPr wrap="square" rtlCol="0">
            <a:spAutoFit/>
          </a:bodyPr>
          <a:lstStyle/>
          <a:p>
            <a:r>
              <a:rPr lang="fr-CH" sz="2800" dirty="0"/>
              <a:t>1</a:t>
            </a:r>
          </a:p>
        </p:txBody>
      </p:sp>
    </p:spTree>
    <p:extLst>
      <p:ext uri="{BB962C8B-B14F-4D97-AF65-F5344CB8AC3E}">
        <p14:creationId xmlns:p14="http://schemas.microsoft.com/office/powerpoint/2010/main" val="2764493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767410" y="3099422"/>
            <a:ext cx="10657182" cy="617610"/>
          </a:xfrm>
        </p:spPr>
        <p:txBody>
          <a:bodyPr/>
          <a:lstStyle/>
          <a:p>
            <a:pPr algn="ctr"/>
            <a:r>
              <a:rPr lang="fr-CH" sz="5400" dirty="0"/>
              <a:t>Implémentation</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24</a:t>
            </a:fld>
            <a:endParaRPr lang="en-US" dirty="0"/>
          </a:p>
        </p:txBody>
      </p:sp>
      <p:pic>
        <p:nvPicPr>
          <p:cNvPr id="5" name="Image 4"/>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342899" y="1052736"/>
            <a:ext cx="1506203" cy="1506203"/>
          </a:xfrm>
          <a:prstGeom prst="rect">
            <a:avLst/>
          </a:prstGeom>
        </p:spPr>
      </p:pic>
      <p:sp>
        <p:nvSpPr>
          <p:cNvPr id="6" name="Titre 2"/>
          <p:cNvSpPr txBox="1">
            <a:spLocks/>
          </p:cNvSpPr>
          <p:nvPr>
            <p:custDataLst>
              <p:tags r:id="rId4"/>
            </p:custDataLst>
          </p:nvPr>
        </p:nvSpPr>
        <p:spPr>
          <a:xfrm>
            <a:off x="767410" y="3717032"/>
            <a:ext cx="10657182" cy="617610"/>
          </a:xfrm>
          <a:prstGeom prst="rect">
            <a:avLst/>
          </a:prstGeom>
        </p:spPr>
        <p:txBody>
          <a:bodyPr vert="horz" lIns="91440" tIns="45720" rIns="91440" bIns="45720" rtlCol="0" anchor="ctr">
            <a:noAutofit/>
          </a:bodyPr>
          <a:lstStyle>
            <a:lvl1pPr algn="r" defTabSz="914354" rtl="0" eaLnBrk="1" latinLnBrk="0" hangingPunct="1">
              <a:spcBef>
                <a:spcPct val="0"/>
              </a:spcBef>
              <a:buNone/>
              <a:defRPr sz="4000" b="1" kern="1200" cap="small" normalizeH="0" baseline="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fr-CH" sz="2000" b="0" dirty="0"/>
              <a:t>Tests utilisateurs</a:t>
            </a:r>
          </a:p>
        </p:txBody>
      </p:sp>
    </p:spTree>
    <p:extLst>
      <p:ext uri="{BB962C8B-B14F-4D97-AF65-F5344CB8AC3E}">
        <p14:creationId xmlns:p14="http://schemas.microsoft.com/office/powerpoint/2010/main" val="144946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Méthodologie</a:t>
            </a:r>
          </a:p>
        </p:txBody>
      </p:sp>
      <p:sp>
        <p:nvSpPr>
          <p:cNvPr id="3" name="Titre 2"/>
          <p:cNvSpPr>
            <a:spLocks noGrp="1"/>
          </p:cNvSpPr>
          <p:nvPr>
            <p:ph type="title"/>
            <p:custDataLst>
              <p:tags r:id="rId2"/>
            </p:custDataLst>
          </p:nvPr>
        </p:nvSpPr>
        <p:spPr/>
        <p:txBody>
          <a:bodyPr/>
          <a:lstStyle/>
          <a:p>
            <a:r>
              <a:rPr lang="fr-CH" dirty="0"/>
              <a:t>Tests utilisateurs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25</a:t>
            </a:fld>
            <a:endParaRPr lang="en-US" dirty="0"/>
          </a:p>
        </p:txBody>
      </p:sp>
      <p:pic>
        <p:nvPicPr>
          <p:cNvPr id="6" name="Image 5"/>
          <p:cNvPicPr/>
          <p:nvPr>
            <p:custDataLst>
              <p:tags r:id="rId4"/>
            </p:custDataLst>
          </p:nvPr>
        </p:nvPicPr>
        <p:blipFill rotWithShape="1">
          <a:blip r:embed="rId7">
            <a:extLst>
              <a:ext uri="{28A0092B-C50C-407E-A947-70E740481C1C}">
                <a14:useLocalDpi xmlns:a14="http://schemas.microsoft.com/office/drawing/2010/main" val="0"/>
              </a:ext>
            </a:extLst>
          </a:blip>
          <a:srcRect r="53472" b="11448"/>
          <a:stretch/>
        </p:blipFill>
        <p:spPr>
          <a:xfrm>
            <a:off x="6023992" y="1350373"/>
            <a:ext cx="5400602" cy="4628662"/>
          </a:xfrm>
          <a:prstGeom prst="rect">
            <a:avLst/>
          </a:prstGeom>
          <a:ln>
            <a:noFill/>
          </a:ln>
          <a:effectLst>
            <a:outerShdw blurRad="292100" dist="139700" dir="2700000" algn="tl" rotWithShape="0">
              <a:srgbClr val="333333">
                <a:alpha val="65000"/>
              </a:srgbClr>
            </a:outerShdw>
          </a:effectLst>
        </p:spPr>
      </p:pic>
      <p:sp>
        <p:nvSpPr>
          <p:cNvPr id="5" name="Rectangle 4"/>
          <p:cNvSpPr/>
          <p:nvPr>
            <p:custDataLst>
              <p:tags r:id="rId5"/>
            </p:custDataLst>
          </p:nvPr>
        </p:nvSpPr>
        <p:spPr>
          <a:xfrm>
            <a:off x="315737" y="1484784"/>
            <a:ext cx="5643575" cy="3785652"/>
          </a:xfrm>
          <a:prstGeom prst="rect">
            <a:avLst/>
          </a:prstGeom>
          <a:noFill/>
        </p:spPr>
        <p:txBody>
          <a:bodyPr wrap="square" lIns="91440" tIns="45720" rIns="91440" bIns="45720">
            <a:spAutoFit/>
          </a:bodyPr>
          <a:lstStyle/>
          <a:p>
            <a:pPr algn="ctr"/>
            <a:r>
              <a:rPr lang="fr-CH" sz="4000" i="1" dirty="0">
                <a:solidFill>
                  <a:schemeClr val="accent1">
                    <a:lumMod val="75000"/>
                  </a:schemeClr>
                </a:solidFill>
              </a:rPr>
              <a:t>« 5 participants à chaque étapes du processus de développement permets de lever au moins 80 % des problèmes d’utilisabilité » - </a:t>
            </a:r>
            <a:r>
              <a:rPr lang="fr-CH" sz="3200" i="1" dirty="0">
                <a:solidFill>
                  <a:schemeClr val="accent1">
                    <a:lumMod val="75000"/>
                  </a:schemeClr>
                </a:solidFill>
              </a:rPr>
              <a:t>Nielsen</a:t>
            </a:r>
            <a:endParaRPr lang="fr-FR" sz="3200" b="0" i="1"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874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Résultat</a:t>
            </a:r>
          </a:p>
        </p:txBody>
      </p:sp>
      <p:sp>
        <p:nvSpPr>
          <p:cNvPr id="3" name="Titre 2"/>
          <p:cNvSpPr>
            <a:spLocks noGrp="1"/>
          </p:cNvSpPr>
          <p:nvPr>
            <p:ph type="title"/>
            <p:custDataLst>
              <p:tags r:id="rId2"/>
            </p:custDataLst>
          </p:nvPr>
        </p:nvSpPr>
        <p:spPr/>
        <p:txBody>
          <a:bodyPr/>
          <a:lstStyle/>
          <a:p>
            <a:r>
              <a:rPr lang="fr-CH" dirty="0"/>
              <a:t>Tests utilisateurs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26</a:t>
            </a:fld>
            <a:endParaRPr lang="en-US" dirty="0"/>
          </a:p>
        </p:txBody>
      </p:sp>
      <p:pic>
        <p:nvPicPr>
          <p:cNvPr id="6" name="Image 5"/>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4796892" y="2060848"/>
            <a:ext cx="2500810" cy="2500810"/>
          </a:xfrm>
          <a:prstGeom prst="rect">
            <a:avLst/>
          </a:prstGeom>
        </p:spPr>
      </p:pic>
      <p:sp>
        <p:nvSpPr>
          <p:cNvPr id="7" name="ZoneTexte 6"/>
          <p:cNvSpPr txBox="1"/>
          <p:nvPr>
            <p:custDataLst>
              <p:tags r:id="rId5"/>
            </p:custDataLst>
          </p:nvPr>
        </p:nvSpPr>
        <p:spPr>
          <a:xfrm>
            <a:off x="5200623" y="4779423"/>
            <a:ext cx="1693348" cy="646331"/>
          </a:xfrm>
          <a:prstGeom prst="rect">
            <a:avLst/>
          </a:prstGeom>
          <a:noFill/>
        </p:spPr>
        <p:txBody>
          <a:bodyPr wrap="none" rtlCol="0">
            <a:spAutoFit/>
          </a:bodyPr>
          <a:lstStyle/>
          <a:p>
            <a:pPr algn="ctr"/>
            <a:r>
              <a:rPr lang="fr-CH" b="1" dirty="0">
                <a:solidFill>
                  <a:srgbClr val="2D3E50"/>
                </a:solidFill>
              </a:rPr>
              <a:t>Reconnaissance</a:t>
            </a:r>
          </a:p>
          <a:p>
            <a:pPr algn="ctr"/>
            <a:r>
              <a:rPr lang="fr-CH" b="1" dirty="0">
                <a:solidFill>
                  <a:srgbClr val="2D3E50"/>
                </a:solidFill>
              </a:rPr>
              <a:t>vocale</a:t>
            </a:r>
          </a:p>
        </p:txBody>
      </p:sp>
      <p:pic>
        <p:nvPicPr>
          <p:cNvPr id="8" name="Image 7"/>
          <p:cNvPicPr>
            <a:picLocks noChangeAspect="1"/>
          </p:cNvPicPr>
          <p:nvPr>
            <p:custDataLst>
              <p:tags r:id="rId6"/>
            </p:custDataLst>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83661" y="1004787"/>
            <a:ext cx="727271" cy="727271"/>
          </a:xfrm>
          <a:prstGeom prst="rect">
            <a:avLst/>
          </a:prstGeom>
        </p:spPr>
      </p:pic>
    </p:spTree>
    <p:extLst>
      <p:ext uri="{BB962C8B-B14F-4D97-AF65-F5344CB8AC3E}">
        <p14:creationId xmlns:p14="http://schemas.microsoft.com/office/powerpoint/2010/main" val="370018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767410" y="3099422"/>
            <a:ext cx="10657182" cy="617610"/>
          </a:xfrm>
        </p:spPr>
        <p:txBody>
          <a:bodyPr/>
          <a:lstStyle/>
          <a:p>
            <a:pPr algn="ctr"/>
            <a:r>
              <a:rPr lang="fr-CH" sz="5400" dirty="0"/>
              <a:t>Implémentation</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27</a:t>
            </a:fld>
            <a:endParaRPr lang="en-US" dirty="0"/>
          </a:p>
        </p:txBody>
      </p:sp>
      <p:pic>
        <p:nvPicPr>
          <p:cNvPr id="5" name="Image 4"/>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5342899" y="1052736"/>
            <a:ext cx="1506203" cy="1506203"/>
          </a:xfrm>
          <a:prstGeom prst="rect">
            <a:avLst/>
          </a:prstGeom>
        </p:spPr>
      </p:pic>
      <p:sp>
        <p:nvSpPr>
          <p:cNvPr id="6" name="Titre 2"/>
          <p:cNvSpPr txBox="1">
            <a:spLocks/>
          </p:cNvSpPr>
          <p:nvPr>
            <p:custDataLst>
              <p:tags r:id="rId4"/>
            </p:custDataLst>
          </p:nvPr>
        </p:nvSpPr>
        <p:spPr>
          <a:xfrm>
            <a:off x="767410" y="3717032"/>
            <a:ext cx="10657182" cy="617610"/>
          </a:xfrm>
          <a:prstGeom prst="rect">
            <a:avLst/>
          </a:prstGeom>
        </p:spPr>
        <p:txBody>
          <a:bodyPr vert="horz" lIns="91440" tIns="45720" rIns="91440" bIns="45720" rtlCol="0" anchor="ctr">
            <a:noAutofit/>
          </a:bodyPr>
          <a:lstStyle>
            <a:lvl1pPr algn="r" defTabSz="914354" rtl="0" eaLnBrk="1" latinLnBrk="0" hangingPunct="1">
              <a:spcBef>
                <a:spcPct val="0"/>
              </a:spcBef>
              <a:buNone/>
              <a:defRPr sz="4000" b="1" kern="1200" cap="small" normalizeH="0" baseline="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fr-CH" sz="2000" b="0" dirty="0"/>
              <a:t>Scénario concret</a:t>
            </a:r>
          </a:p>
        </p:txBody>
      </p:sp>
    </p:spTree>
    <p:extLst>
      <p:ext uri="{BB962C8B-B14F-4D97-AF65-F5344CB8AC3E}">
        <p14:creationId xmlns:p14="http://schemas.microsoft.com/office/powerpoint/2010/main" val="2025413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191345" y="2549166"/>
            <a:ext cx="4896544" cy="535531"/>
          </a:xfrm>
        </p:spPr>
        <p:txBody>
          <a:bodyPr/>
          <a:lstStyle/>
          <a:p>
            <a:r>
              <a:rPr lang="fr-CH" sz="3200" b="1" dirty="0"/>
              <a:t>Problématique</a:t>
            </a:r>
          </a:p>
        </p:txBody>
      </p:sp>
      <p:sp>
        <p:nvSpPr>
          <p:cNvPr id="3" name="Rectangle 2"/>
          <p:cNvSpPr/>
          <p:nvPr>
            <p:custDataLst>
              <p:tags r:id="rId2"/>
            </p:custDataLst>
          </p:nvPr>
        </p:nvSpPr>
        <p:spPr>
          <a:xfrm>
            <a:off x="6168008" y="757734"/>
            <a:ext cx="5184576" cy="4031873"/>
          </a:xfrm>
          <a:prstGeom prst="rect">
            <a:avLst/>
          </a:prstGeom>
        </p:spPr>
        <p:txBody>
          <a:bodyPr wrap="square" anchor="ctr">
            <a:spAutoFit/>
          </a:bodyPr>
          <a:lstStyle/>
          <a:p>
            <a:r>
              <a:rPr lang="fr-CH" sz="3200" dirty="0">
                <a:solidFill>
                  <a:schemeClr val="bg1"/>
                </a:solidFill>
              </a:rPr>
              <a:t>Il n’est pas rare dans le domaine du travail à la chaîne que les employés aie la responsabilité de s’auto-organiser au niveau des éventuels remplacements dont ils devraient nécessité en cas d’absence.</a:t>
            </a:r>
          </a:p>
        </p:txBody>
      </p:sp>
      <p:cxnSp>
        <p:nvCxnSpPr>
          <p:cNvPr id="5" name="Connecteur droit 4"/>
          <p:cNvCxnSpPr/>
          <p:nvPr>
            <p:custDataLst>
              <p:tags r:id="rId3"/>
            </p:custDataLst>
          </p:nvPr>
        </p:nvCxnSpPr>
        <p:spPr>
          <a:xfrm>
            <a:off x="5447928" y="692696"/>
            <a:ext cx="0" cy="4248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re 1"/>
          <p:cNvSpPr txBox="1">
            <a:spLocks/>
          </p:cNvSpPr>
          <p:nvPr>
            <p:custDataLst>
              <p:tags r:id="rId4"/>
            </p:custDataLst>
          </p:nvPr>
        </p:nvSpPr>
        <p:spPr>
          <a:xfrm>
            <a:off x="911425" y="3093246"/>
            <a:ext cx="3456384" cy="313932"/>
          </a:xfrm>
          <a:prstGeom prst="rect">
            <a:avLst/>
          </a:prstGeom>
        </p:spPr>
        <p:txBody>
          <a:bodyPr vert="horz" wrap="square" lIns="91440" tIns="45720" rIns="91440" bIns="45720" rtlCol="0" anchor="ctr">
            <a:spAutoFit/>
          </a:bodyPr>
          <a:lstStyle>
            <a:lvl1pPr algn="ctr" defTabSz="914354" rtl="0" eaLnBrk="1" latinLnBrk="0" hangingPunct="1">
              <a:lnSpc>
                <a:spcPct val="90000"/>
              </a:lnSpc>
              <a:spcBef>
                <a:spcPct val="0"/>
              </a:spcBef>
              <a:buNone/>
              <a:defRPr sz="60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fr-CH" sz="1600" i="1" dirty="0">
                <a:solidFill>
                  <a:schemeClr val="bg1">
                    <a:lumMod val="65000"/>
                  </a:schemeClr>
                </a:solidFill>
              </a:rPr>
              <a:t>du scénario</a:t>
            </a:r>
          </a:p>
        </p:txBody>
      </p:sp>
    </p:spTree>
    <p:extLst>
      <p:ext uri="{BB962C8B-B14F-4D97-AF65-F5344CB8AC3E}">
        <p14:creationId xmlns:p14="http://schemas.microsoft.com/office/powerpoint/2010/main" val="13156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p:txBody>
          <a:bodyPr/>
          <a:lstStyle/>
          <a:p>
            <a:r>
              <a:rPr lang="fr-CH" dirty="0"/>
              <a:t>Implémentation du scénario</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29</a:t>
            </a:fld>
            <a:endParaRPr lang="en-US" dirty="0"/>
          </a:p>
        </p:txBody>
      </p:sp>
      <p:pic>
        <p:nvPicPr>
          <p:cNvPr id="6" name="Image 5"/>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5879976" y="1916832"/>
            <a:ext cx="5568619" cy="3132348"/>
          </a:xfrm>
          <a:prstGeom prst="rect">
            <a:avLst/>
          </a:prstGeom>
          <a:ln>
            <a:noFill/>
          </a:ln>
          <a:effectLst>
            <a:outerShdw blurRad="190500" algn="tl" rotWithShape="0">
              <a:srgbClr val="000000">
                <a:alpha val="70000"/>
              </a:srgbClr>
            </a:outerShdw>
          </a:effectLst>
        </p:spPr>
      </p:pic>
      <p:cxnSp>
        <p:nvCxnSpPr>
          <p:cNvPr id="8" name="Connecteur droit avec flèche 7"/>
          <p:cNvCxnSpPr/>
          <p:nvPr>
            <p:custDataLst>
              <p:tags r:id="rId5"/>
            </p:custDataLst>
          </p:nvPr>
        </p:nvCxnSpPr>
        <p:spPr>
          <a:xfrm>
            <a:off x="4830452" y="3573016"/>
            <a:ext cx="10495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9" name="Image 8"/>
          <p:cNvPicPr/>
          <p:nvPr>
            <p:custDataLst>
              <p:tags r:id="rId6"/>
            </p:custDataLst>
          </p:nvPr>
        </p:nvPicPr>
        <p:blipFill>
          <a:blip r:embed="rId9"/>
          <a:stretch>
            <a:fillRect/>
          </a:stretch>
        </p:blipFill>
        <p:spPr>
          <a:xfrm>
            <a:off x="436240" y="2337207"/>
            <a:ext cx="4394212" cy="24716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876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191345" y="2549166"/>
            <a:ext cx="4896544" cy="535531"/>
          </a:xfrm>
        </p:spPr>
        <p:txBody>
          <a:bodyPr/>
          <a:lstStyle/>
          <a:p>
            <a:r>
              <a:rPr lang="fr-CH" sz="3200" b="1" dirty="0"/>
              <a:t>Problématique</a:t>
            </a:r>
          </a:p>
        </p:txBody>
      </p:sp>
      <p:sp>
        <p:nvSpPr>
          <p:cNvPr id="3" name="Rectangle 2"/>
          <p:cNvSpPr/>
          <p:nvPr>
            <p:custDataLst>
              <p:tags r:id="rId2"/>
            </p:custDataLst>
          </p:nvPr>
        </p:nvSpPr>
        <p:spPr>
          <a:xfrm>
            <a:off x="6168008" y="1381183"/>
            <a:ext cx="5184576" cy="3046988"/>
          </a:xfrm>
          <a:prstGeom prst="rect">
            <a:avLst/>
          </a:prstGeom>
        </p:spPr>
        <p:txBody>
          <a:bodyPr wrap="square">
            <a:spAutoFit/>
          </a:bodyPr>
          <a:lstStyle/>
          <a:p>
            <a:r>
              <a:rPr lang="fr-CH" sz="3200" dirty="0">
                <a:solidFill>
                  <a:schemeClr val="bg1"/>
                </a:solidFill>
              </a:rPr>
              <a:t>Dans le cadre d'affichages interactifs, comment </a:t>
            </a:r>
            <a:r>
              <a:rPr lang="fr-CH" sz="3200" dirty="0">
                <a:solidFill>
                  <a:schemeClr val="bg1"/>
                </a:solidFill>
                <a:highlight>
                  <a:srgbClr val="C0C0C0"/>
                </a:highlight>
              </a:rPr>
              <a:t>profiter des moyens d'interactions modernes</a:t>
            </a:r>
            <a:r>
              <a:rPr lang="fr-CH" sz="3200" dirty="0">
                <a:solidFill>
                  <a:schemeClr val="bg1"/>
                </a:solidFill>
              </a:rPr>
              <a:t> pour améliorer la pertinence des informations à leurs utilisateurs ?</a:t>
            </a:r>
          </a:p>
        </p:txBody>
      </p:sp>
      <p:cxnSp>
        <p:nvCxnSpPr>
          <p:cNvPr id="5" name="Connecteur droit 4"/>
          <p:cNvCxnSpPr/>
          <p:nvPr>
            <p:custDataLst>
              <p:tags r:id="rId3"/>
            </p:custDataLst>
          </p:nvPr>
        </p:nvCxnSpPr>
        <p:spPr>
          <a:xfrm>
            <a:off x="5447928" y="692696"/>
            <a:ext cx="0" cy="4248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216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p:txBody>
          <a:bodyPr/>
          <a:lstStyle/>
          <a:p>
            <a:r>
              <a:rPr lang="fr-CH" dirty="0"/>
              <a:t>Implémentation du scénario</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30</a:t>
            </a:fld>
            <a:endParaRPr lang="en-US" dirty="0"/>
          </a:p>
        </p:txBody>
      </p:sp>
      <p:pic>
        <p:nvPicPr>
          <p:cNvPr id="10" name="Image 9" descr="C:\Users\maxime.beck.EISI\AppData\Local\Microsoft\Windows\INetCache\Content.Word\.png"/>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775520" y="1412910"/>
            <a:ext cx="4176464" cy="2348968"/>
          </a:xfrm>
          <a:prstGeom prst="rect">
            <a:avLst/>
          </a:prstGeom>
          <a:ln>
            <a:noFill/>
          </a:ln>
          <a:effectLst>
            <a:outerShdw blurRad="190500" algn="tl" rotWithShape="0">
              <a:srgbClr val="000000">
                <a:alpha val="70000"/>
              </a:srgbClr>
            </a:outerShdw>
          </a:effectLst>
        </p:spPr>
      </p:pic>
      <p:pic>
        <p:nvPicPr>
          <p:cNvPr id="11" name="Image 10" descr="C:\Users\maxime.beck.EISI\AppData\Local\Microsoft\Windows\INetCache\Content.Word\2.png"/>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381661" y="1415104"/>
            <a:ext cx="4178835" cy="2346774"/>
          </a:xfrm>
          <a:prstGeom prst="rect">
            <a:avLst/>
          </a:prstGeom>
          <a:ln>
            <a:noFill/>
          </a:ln>
          <a:effectLst>
            <a:outerShdw blurRad="190500" algn="tl" rotWithShape="0">
              <a:srgbClr val="000000">
                <a:alpha val="70000"/>
              </a:srgbClr>
            </a:outerShdw>
          </a:effectLst>
        </p:spPr>
      </p:pic>
      <p:pic>
        <p:nvPicPr>
          <p:cNvPr id="12" name="Image 11"/>
          <p:cNvPicPr/>
          <p:nvPr>
            <p:custDataLst>
              <p:tags r:id="rId6"/>
            </p:custDataLst>
          </p:nvPr>
        </p:nvPicPr>
        <p:blipFill>
          <a:blip r:embed="rId11"/>
          <a:stretch>
            <a:fillRect/>
          </a:stretch>
        </p:blipFill>
        <p:spPr>
          <a:xfrm>
            <a:off x="1775520" y="3948412"/>
            <a:ext cx="4176464" cy="2350714"/>
          </a:xfrm>
          <a:prstGeom prst="rect">
            <a:avLst/>
          </a:prstGeom>
          <a:ln>
            <a:noFill/>
          </a:ln>
          <a:effectLst>
            <a:outerShdw blurRad="190500" algn="tl" rotWithShape="0">
              <a:srgbClr val="000000">
                <a:alpha val="70000"/>
              </a:srgbClr>
            </a:outerShdw>
          </a:effectLst>
        </p:spPr>
      </p:pic>
      <p:pic>
        <p:nvPicPr>
          <p:cNvPr id="13" name="Image 12"/>
          <p:cNvPicPr/>
          <p:nvPr>
            <p:custDataLst>
              <p:tags r:id="rId7"/>
            </p:custDataLst>
          </p:nvPr>
        </p:nvPicPr>
        <p:blipFill>
          <a:blip r:embed="rId12" cstate="print">
            <a:extLst>
              <a:ext uri="{28A0092B-C50C-407E-A947-70E740481C1C}">
                <a14:useLocalDpi xmlns:a14="http://schemas.microsoft.com/office/drawing/2010/main" val="0"/>
              </a:ext>
            </a:extLst>
          </a:blip>
          <a:stretch>
            <a:fillRect/>
          </a:stretch>
        </p:blipFill>
        <p:spPr>
          <a:xfrm>
            <a:off x="6384032" y="3885257"/>
            <a:ext cx="4176464" cy="24770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0605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p:txBody>
          <a:bodyPr/>
          <a:lstStyle/>
          <a:p>
            <a:r>
              <a:rPr lang="fr-CH" dirty="0"/>
              <a:t>Implémentation du scénario</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31</a:t>
            </a:fld>
            <a:endParaRPr lang="en-US" dirty="0"/>
          </a:p>
        </p:txBody>
      </p:sp>
      <p:pic>
        <p:nvPicPr>
          <p:cNvPr id="9" name="Image 8"/>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6240017" y="2105852"/>
            <a:ext cx="5424604" cy="3051340"/>
          </a:xfrm>
          <a:prstGeom prst="rect">
            <a:avLst/>
          </a:prstGeom>
          <a:ln>
            <a:noFill/>
          </a:ln>
          <a:effectLst>
            <a:outerShdw blurRad="190500" algn="tl" rotWithShape="0">
              <a:srgbClr val="000000">
                <a:alpha val="70000"/>
              </a:srgbClr>
            </a:outerShdw>
          </a:effectLst>
        </p:spPr>
      </p:pic>
      <p:pic>
        <p:nvPicPr>
          <p:cNvPr id="10" name="Image 9"/>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454416" y="2105852"/>
            <a:ext cx="5425560" cy="30513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0066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p:txBody>
          <a:bodyPr/>
          <a:lstStyle/>
          <a:p>
            <a:r>
              <a:rPr lang="fr-CH" dirty="0"/>
              <a:t>Implémentation du scénario</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32</a:t>
            </a:fld>
            <a:endParaRPr lang="en-US" dirty="0"/>
          </a:p>
        </p:txBody>
      </p:sp>
      <p:pic>
        <p:nvPicPr>
          <p:cNvPr id="6" name="Image 5"/>
          <p:cNvPicPr/>
          <p:nvPr>
            <p:custDataLst>
              <p:tags r:id="rId4"/>
            </p:custDataLst>
          </p:nvPr>
        </p:nvPicPr>
        <p:blipFill>
          <a:blip r:embed="rId6"/>
          <a:stretch>
            <a:fillRect/>
          </a:stretch>
        </p:blipFill>
        <p:spPr>
          <a:xfrm>
            <a:off x="2351584" y="1322693"/>
            <a:ext cx="7488832" cy="42126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452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p:txBody>
          <a:bodyPr/>
          <a:lstStyle/>
          <a:p>
            <a:r>
              <a:rPr lang="fr-CH" dirty="0"/>
              <a:t>Implémentation du scénario</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33</a:t>
            </a:fld>
            <a:endParaRPr lang="en-US" dirty="0"/>
          </a:p>
        </p:txBody>
      </p:sp>
      <p:pic>
        <p:nvPicPr>
          <p:cNvPr id="8" name="Image 7"/>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403773" y="2139993"/>
            <a:ext cx="5548211" cy="3120869"/>
          </a:xfrm>
          <a:prstGeom prst="rect">
            <a:avLst/>
          </a:prstGeom>
          <a:ln>
            <a:noFill/>
          </a:ln>
          <a:effectLst>
            <a:outerShdw blurRad="190500" algn="tl" rotWithShape="0">
              <a:srgbClr val="000000">
                <a:alpha val="70000"/>
              </a:srgbClr>
            </a:outerShdw>
          </a:effectLst>
        </p:spPr>
      </p:pic>
      <p:pic>
        <p:nvPicPr>
          <p:cNvPr id="9" name="Image 8"/>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6168008" y="2128166"/>
            <a:ext cx="5569517" cy="31326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428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p:txBody>
          <a:bodyPr/>
          <a:lstStyle/>
          <a:p>
            <a:r>
              <a:rPr lang="fr-CH" dirty="0"/>
              <a:t>Implémentation du scénario</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34</a:t>
            </a:fld>
            <a:endParaRPr lang="en-US" dirty="0"/>
          </a:p>
        </p:txBody>
      </p:sp>
      <p:pic>
        <p:nvPicPr>
          <p:cNvPr id="7" name="Image 6"/>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406509" y="2130834"/>
            <a:ext cx="5545475" cy="3118847"/>
          </a:xfrm>
          <a:prstGeom prst="rect">
            <a:avLst/>
          </a:prstGeom>
          <a:ln>
            <a:noFill/>
          </a:ln>
          <a:effectLst>
            <a:outerShdw blurRad="190500" algn="tl" rotWithShape="0">
              <a:srgbClr val="000000">
                <a:alpha val="70000"/>
              </a:srgbClr>
            </a:outerShdw>
          </a:effectLst>
        </p:spPr>
      </p:pic>
      <p:pic>
        <p:nvPicPr>
          <p:cNvPr id="9" name="Image 8"/>
          <p:cNvPicPr/>
          <p:nvPr>
            <p:custDataLst>
              <p:tags r:id="rId5"/>
            </p:custDataLst>
          </p:nvPr>
        </p:nvPicPr>
        <p:blipFill>
          <a:blip r:embed="rId9"/>
          <a:stretch>
            <a:fillRect/>
          </a:stretch>
        </p:blipFill>
        <p:spPr>
          <a:xfrm>
            <a:off x="6240580" y="2130834"/>
            <a:ext cx="5544052" cy="3118847"/>
          </a:xfrm>
          <a:prstGeom prst="rect">
            <a:avLst/>
          </a:prstGeom>
          <a:ln>
            <a:noFill/>
          </a:ln>
          <a:effectLst>
            <a:outerShdw blurRad="190500" algn="tl" rotWithShape="0">
              <a:srgbClr val="000000">
                <a:alpha val="70000"/>
              </a:srgbClr>
            </a:outerShdw>
          </a:effectLst>
        </p:spPr>
      </p:pic>
      <p:cxnSp>
        <p:nvCxnSpPr>
          <p:cNvPr id="10" name="Connecteur droit avec flèche 9"/>
          <p:cNvCxnSpPr>
            <a:stCxn id="7" idx="3"/>
            <a:endCxn id="9" idx="1"/>
          </p:cNvCxnSpPr>
          <p:nvPr>
            <p:custDataLst>
              <p:tags r:id="rId6"/>
            </p:custDataLst>
          </p:nvPr>
        </p:nvCxnSpPr>
        <p:spPr>
          <a:xfrm>
            <a:off x="5951984" y="3690258"/>
            <a:ext cx="2885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27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Système de gestion auto-organisé d’un travail à la chaîne</a:t>
            </a:r>
          </a:p>
        </p:txBody>
      </p:sp>
      <p:sp>
        <p:nvSpPr>
          <p:cNvPr id="3" name="Titre 2"/>
          <p:cNvSpPr>
            <a:spLocks noGrp="1"/>
          </p:cNvSpPr>
          <p:nvPr>
            <p:ph type="title"/>
            <p:custDataLst>
              <p:tags r:id="rId2"/>
            </p:custDataLst>
          </p:nvPr>
        </p:nvSpPr>
        <p:spPr>
          <a:xfrm>
            <a:off x="1127448" y="147094"/>
            <a:ext cx="10454954" cy="617610"/>
          </a:xfrm>
        </p:spPr>
        <p:txBody>
          <a:bodyPr/>
          <a:lstStyle/>
          <a:p>
            <a:r>
              <a:rPr lang="fr-CH" sz="3700"/>
              <a:t>En quoi ces interactions sont pertinentes ?</a:t>
            </a:r>
            <a:endParaRPr lang="fr-CH" sz="3700" dirty="0"/>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35</a:t>
            </a:fld>
            <a:endParaRPr lang="en-US" dirty="0"/>
          </a:p>
        </p:txBody>
      </p:sp>
      <p:sp>
        <p:nvSpPr>
          <p:cNvPr id="5" name="Espace réservé du texte 4"/>
          <p:cNvSpPr>
            <a:spLocks noGrp="1"/>
          </p:cNvSpPr>
          <p:nvPr>
            <p:ph type="body" sz="quarter" idx="14"/>
            <p:custDataLst>
              <p:tags r:id="rId4"/>
            </p:custDataLst>
          </p:nvPr>
        </p:nvSpPr>
        <p:spPr>
          <a:xfrm>
            <a:off x="550863" y="1700807"/>
            <a:ext cx="11377612" cy="4392017"/>
          </a:xfrm>
        </p:spPr>
        <p:txBody>
          <a:bodyPr>
            <a:normAutofit/>
          </a:bodyPr>
          <a:lstStyle/>
          <a:p>
            <a:pPr>
              <a:buFont typeface="Wingdings" panose="05000000000000000000" pitchFamily="2" charset="2"/>
              <a:buChar char="ü"/>
            </a:pPr>
            <a:r>
              <a:rPr lang="fr-CH" sz="2400" b="1" dirty="0"/>
              <a:t>Temps et coût de formations minime</a:t>
            </a:r>
          </a:p>
          <a:p>
            <a:pPr lvl="1"/>
            <a:r>
              <a:rPr lang="fr-CH" sz="2400" dirty="0"/>
              <a:t>Bien inférieur à celles nécessaires si l’application fonctionnait sur un smartphone ou un site web.</a:t>
            </a:r>
          </a:p>
          <a:p>
            <a:pPr>
              <a:buFont typeface="Wingdings" panose="05000000000000000000" pitchFamily="2" charset="2"/>
              <a:buChar char="ü"/>
            </a:pPr>
            <a:r>
              <a:rPr lang="fr-CH" sz="2400" b="1" dirty="0"/>
              <a:t>Limite les sources d’erreurs</a:t>
            </a:r>
          </a:p>
          <a:p>
            <a:pPr lvl="1"/>
            <a:r>
              <a:rPr lang="fr-CH" sz="2400" dirty="0"/>
              <a:t>Double vérification lors de la transaction.</a:t>
            </a:r>
          </a:p>
          <a:p>
            <a:pPr>
              <a:buFont typeface="Wingdings" panose="05000000000000000000" pitchFamily="2" charset="2"/>
              <a:buChar char="ü"/>
            </a:pPr>
            <a:r>
              <a:rPr lang="fr-CH" sz="2400" b="1" dirty="0"/>
              <a:t>Accessible par tous et en tout temps</a:t>
            </a:r>
          </a:p>
          <a:p>
            <a:pPr lvl="1"/>
            <a:r>
              <a:rPr lang="fr-CH" sz="2400" dirty="0"/>
              <a:t>Aucun matériel nécessaire pour les employés ;</a:t>
            </a:r>
          </a:p>
          <a:p>
            <a:pPr lvl="1"/>
            <a:r>
              <a:rPr lang="fr-CH" sz="2400" dirty="0"/>
              <a:t>L’établissement est responsable de tenir l’affichage opérationnel.</a:t>
            </a:r>
          </a:p>
        </p:txBody>
      </p:sp>
    </p:spTree>
    <p:extLst>
      <p:ext uri="{BB962C8B-B14F-4D97-AF65-F5344CB8AC3E}">
        <p14:creationId xmlns:p14="http://schemas.microsoft.com/office/powerpoint/2010/main" val="379365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p:txBody>
          <a:bodyPr/>
          <a:lstStyle/>
          <a:p>
            <a:r>
              <a:rPr lang="fr-CH" dirty="0"/>
              <a:t>Conclusion</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36</a:t>
            </a:fld>
            <a:endParaRPr lang="en-US" dirty="0"/>
          </a:p>
        </p:txBody>
      </p:sp>
      <p:sp>
        <p:nvSpPr>
          <p:cNvPr id="5" name="Espace réservé du texte 4"/>
          <p:cNvSpPr>
            <a:spLocks noGrp="1"/>
          </p:cNvSpPr>
          <p:nvPr>
            <p:ph type="body" sz="quarter" idx="14"/>
            <p:custDataLst>
              <p:tags r:id="rId4"/>
            </p:custDataLst>
          </p:nvPr>
        </p:nvSpPr>
        <p:spPr/>
        <p:txBody>
          <a:bodyPr/>
          <a:lstStyle/>
          <a:p>
            <a:pPr marL="0" indent="0">
              <a:buNone/>
            </a:pPr>
            <a:r>
              <a:rPr lang="fr-CH" sz="2800" b="1" dirty="0"/>
              <a:t>J’ai observé :</a:t>
            </a:r>
          </a:p>
          <a:p>
            <a:r>
              <a:rPr lang="fr-CH" sz="2800" dirty="0"/>
              <a:t>Solutions interactives lacunaires dans le domaine semi-privé ;</a:t>
            </a:r>
            <a:endParaRPr lang="fr-CH" sz="2800" b="1" dirty="0"/>
          </a:p>
          <a:p>
            <a:pPr marL="0" indent="0">
              <a:buNone/>
            </a:pPr>
            <a:r>
              <a:rPr lang="fr-CH" sz="2800" b="1" dirty="0"/>
              <a:t>Mon étude démontre :</a:t>
            </a:r>
          </a:p>
          <a:p>
            <a:r>
              <a:rPr lang="fr-CH" sz="2800" dirty="0"/>
              <a:t>Les développements sur mesures dans ce domaine social sont viables ;</a:t>
            </a:r>
          </a:p>
          <a:p>
            <a:pPr marL="0" indent="0">
              <a:buNone/>
            </a:pPr>
            <a:r>
              <a:rPr lang="fr-CH" sz="2800" b="1" dirty="0"/>
              <a:t>Aller plus loin :</a:t>
            </a:r>
          </a:p>
          <a:p>
            <a:r>
              <a:rPr lang="fr-CH" sz="2800" dirty="0"/>
              <a:t>Rendre le prototype de scénario utilisable en entreprise ;</a:t>
            </a:r>
          </a:p>
          <a:p>
            <a:r>
              <a:rPr lang="fr-CH" sz="2800" dirty="0"/>
              <a:t>Tester, en partenariat avec une entreprise, la pertinence de l’affichage au quotidien. </a:t>
            </a:r>
          </a:p>
          <a:p>
            <a:pPr marL="0" indent="0">
              <a:buNone/>
            </a:pPr>
            <a:endParaRPr lang="fr-CH" dirty="0"/>
          </a:p>
          <a:p>
            <a:endParaRPr lang="fr-CH" dirty="0"/>
          </a:p>
        </p:txBody>
      </p:sp>
    </p:spTree>
    <p:extLst>
      <p:ext uri="{BB962C8B-B14F-4D97-AF65-F5344CB8AC3E}">
        <p14:creationId xmlns:p14="http://schemas.microsoft.com/office/powerpoint/2010/main" val="346161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826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p:txBody>
          <a:bodyPr/>
          <a:lstStyle/>
          <a:p>
            <a:r>
              <a:rPr lang="fr-CH" dirty="0"/>
              <a:t>Modèle de phases d’interactions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38</a:t>
            </a:fld>
            <a:endParaRPr lang="en-US" dirty="0"/>
          </a:p>
        </p:txBody>
      </p:sp>
      <p:pic>
        <p:nvPicPr>
          <p:cNvPr id="6" name="Image 5"/>
          <p:cNvPicPr/>
          <p:nvPr>
            <p:custDataLst>
              <p:tags r:id="rId4"/>
            </p:custDataLst>
          </p:nvPr>
        </p:nvPicPr>
        <p:blipFill>
          <a:blip r:embed="rId7"/>
          <a:stretch>
            <a:fillRect/>
          </a:stretch>
        </p:blipFill>
        <p:spPr>
          <a:xfrm>
            <a:off x="3431704" y="1700808"/>
            <a:ext cx="5761334" cy="3669230"/>
          </a:xfrm>
          <a:prstGeom prst="rect">
            <a:avLst/>
          </a:prstGeom>
          <a:ln>
            <a:noFill/>
          </a:ln>
          <a:effectLst>
            <a:outerShdw blurRad="190500" algn="tl" rotWithShape="0">
              <a:srgbClr val="000000">
                <a:alpha val="70000"/>
              </a:srgbClr>
            </a:outerShdw>
          </a:effectLst>
        </p:spPr>
      </p:pic>
      <p:sp>
        <p:nvSpPr>
          <p:cNvPr id="7" name="ZoneTexte 6"/>
          <p:cNvSpPr txBox="1"/>
          <p:nvPr>
            <p:custDataLst>
              <p:tags r:id="rId5"/>
            </p:custDataLst>
          </p:nvPr>
        </p:nvSpPr>
        <p:spPr>
          <a:xfrm>
            <a:off x="4367808" y="5589240"/>
            <a:ext cx="4252574" cy="369332"/>
          </a:xfrm>
          <a:prstGeom prst="rect">
            <a:avLst/>
          </a:prstGeom>
          <a:noFill/>
        </p:spPr>
        <p:txBody>
          <a:bodyPr wrap="none" rtlCol="0">
            <a:spAutoFit/>
          </a:bodyPr>
          <a:lstStyle/>
          <a:p>
            <a:r>
              <a:rPr lang="fr-CH" b="1" i="1" dirty="0"/>
              <a:t>Source : D. Vogel et R. </a:t>
            </a:r>
            <a:r>
              <a:rPr lang="fr-CH" b="1" i="1" dirty="0" err="1"/>
              <a:t>Balakrishnan</a:t>
            </a:r>
            <a:r>
              <a:rPr lang="fr-CH" b="1" i="1" dirty="0"/>
              <a:t> (2004)</a:t>
            </a:r>
          </a:p>
        </p:txBody>
      </p:sp>
    </p:spTree>
    <p:extLst>
      <p:ext uri="{BB962C8B-B14F-4D97-AF65-F5344CB8AC3E}">
        <p14:creationId xmlns:p14="http://schemas.microsoft.com/office/powerpoint/2010/main" val="2123761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Combien d'utilisateurs sont nécessaires ?</a:t>
            </a:r>
          </a:p>
        </p:txBody>
      </p:sp>
      <p:sp>
        <p:nvSpPr>
          <p:cNvPr id="3" name="Titre 2"/>
          <p:cNvSpPr>
            <a:spLocks noGrp="1"/>
          </p:cNvSpPr>
          <p:nvPr>
            <p:ph type="title"/>
            <p:custDataLst>
              <p:tags r:id="rId2"/>
            </p:custDataLst>
          </p:nvPr>
        </p:nvSpPr>
        <p:spPr/>
        <p:txBody>
          <a:bodyPr/>
          <a:lstStyle/>
          <a:p>
            <a:r>
              <a:rPr lang="fr-CH" dirty="0"/>
              <a:t>Tests utilisateurs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39</a:t>
            </a:fld>
            <a:endParaRPr lang="en-US" dirty="0"/>
          </a:p>
        </p:txBody>
      </p:sp>
      <p:pic>
        <p:nvPicPr>
          <p:cNvPr id="6" name="Image 5"/>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3503712" y="1382314"/>
            <a:ext cx="5421060" cy="4306374"/>
          </a:xfrm>
          <a:prstGeom prst="rect">
            <a:avLst/>
          </a:prstGeom>
        </p:spPr>
      </p:pic>
      <p:sp>
        <p:nvSpPr>
          <p:cNvPr id="11" name="ZoneTexte 10"/>
          <p:cNvSpPr txBox="1"/>
          <p:nvPr>
            <p:custDataLst>
              <p:tags r:id="rId5"/>
            </p:custDataLst>
          </p:nvPr>
        </p:nvSpPr>
        <p:spPr>
          <a:xfrm>
            <a:off x="5087888" y="5867980"/>
            <a:ext cx="2364686" cy="369332"/>
          </a:xfrm>
          <a:prstGeom prst="rect">
            <a:avLst/>
          </a:prstGeom>
          <a:noFill/>
        </p:spPr>
        <p:txBody>
          <a:bodyPr wrap="none" rtlCol="0">
            <a:spAutoFit/>
          </a:bodyPr>
          <a:lstStyle/>
          <a:p>
            <a:r>
              <a:rPr lang="fr-CH" b="1" i="1" dirty="0"/>
              <a:t>Source : Nielsen (1990)</a:t>
            </a:r>
          </a:p>
        </p:txBody>
      </p:sp>
    </p:spTree>
    <p:extLst>
      <p:ext uri="{BB962C8B-B14F-4D97-AF65-F5344CB8AC3E}">
        <p14:creationId xmlns:p14="http://schemas.microsoft.com/office/powerpoint/2010/main" val="202933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191345" y="2549166"/>
            <a:ext cx="4896544" cy="535531"/>
          </a:xfrm>
        </p:spPr>
        <p:txBody>
          <a:bodyPr/>
          <a:lstStyle/>
          <a:p>
            <a:r>
              <a:rPr lang="fr-CH" sz="3200" b="1" dirty="0"/>
              <a:t>Problématique</a:t>
            </a:r>
          </a:p>
        </p:txBody>
      </p:sp>
      <p:sp>
        <p:nvSpPr>
          <p:cNvPr id="3" name="Rectangle 2"/>
          <p:cNvSpPr/>
          <p:nvPr>
            <p:custDataLst>
              <p:tags r:id="rId2"/>
            </p:custDataLst>
          </p:nvPr>
        </p:nvSpPr>
        <p:spPr>
          <a:xfrm>
            <a:off x="6168008" y="1381183"/>
            <a:ext cx="5184576" cy="3046988"/>
          </a:xfrm>
          <a:prstGeom prst="rect">
            <a:avLst/>
          </a:prstGeom>
        </p:spPr>
        <p:txBody>
          <a:bodyPr wrap="square">
            <a:spAutoFit/>
          </a:bodyPr>
          <a:lstStyle/>
          <a:p>
            <a:r>
              <a:rPr lang="fr-CH" sz="3200" dirty="0">
                <a:solidFill>
                  <a:schemeClr val="bg1"/>
                </a:solidFill>
              </a:rPr>
              <a:t>Dans le cadre d'affichages interactifs, comment profiter des moyens d'interactions modernes pour </a:t>
            </a:r>
            <a:r>
              <a:rPr lang="fr-CH" sz="3200" dirty="0">
                <a:solidFill>
                  <a:schemeClr val="bg1"/>
                </a:solidFill>
                <a:highlight>
                  <a:srgbClr val="C0C0C0"/>
                </a:highlight>
              </a:rPr>
              <a:t>améliorer la pertinence des informations à leurs utilisateurs</a:t>
            </a:r>
            <a:r>
              <a:rPr lang="fr-CH" sz="3200" dirty="0">
                <a:solidFill>
                  <a:schemeClr val="bg1"/>
                </a:solidFill>
              </a:rPr>
              <a:t> ?</a:t>
            </a:r>
          </a:p>
        </p:txBody>
      </p:sp>
      <p:cxnSp>
        <p:nvCxnSpPr>
          <p:cNvPr id="5" name="Connecteur droit 4"/>
          <p:cNvCxnSpPr/>
          <p:nvPr>
            <p:custDataLst>
              <p:tags r:id="rId3"/>
            </p:custDataLst>
          </p:nvPr>
        </p:nvCxnSpPr>
        <p:spPr>
          <a:xfrm>
            <a:off x="5447928" y="692696"/>
            <a:ext cx="0" cy="4248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731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p:cNvSpPr/>
          <p:nvPr>
            <p:custDataLst>
              <p:tags r:id="rId1"/>
            </p:custDataLst>
          </p:nvPr>
        </p:nvSpPr>
        <p:spPr>
          <a:xfrm>
            <a:off x="7176120" y="1268760"/>
            <a:ext cx="1944216" cy="4617749"/>
          </a:xfrm>
          <a:prstGeom prst="rect">
            <a:avLst/>
          </a:prstGeom>
          <a:solidFill>
            <a:schemeClr val="bg1">
              <a:lumMod val="9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H"/>
          </a:p>
        </p:txBody>
      </p:sp>
      <p:sp>
        <p:nvSpPr>
          <p:cNvPr id="2" name="Sous-titre 1"/>
          <p:cNvSpPr>
            <a:spLocks noGrp="1"/>
          </p:cNvSpPr>
          <p:nvPr>
            <p:ph type="subTitle" idx="1"/>
            <p:custDataLst>
              <p:tags r:id="rId2"/>
            </p:custDataLst>
          </p:nvPr>
        </p:nvSpPr>
        <p:spPr/>
        <p:txBody>
          <a:bodyPr/>
          <a:lstStyle/>
          <a:p>
            <a:r>
              <a:rPr lang="fr-CH" dirty="0"/>
              <a:t>Résultats</a:t>
            </a:r>
          </a:p>
        </p:txBody>
      </p:sp>
      <p:sp>
        <p:nvSpPr>
          <p:cNvPr id="3" name="Titre 2"/>
          <p:cNvSpPr>
            <a:spLocks noGrp="1"/>
          </p:cNvSpPr>
          <p:nvPr>
            <p:ph type="title"/>
            <p:custDataLst>
              <p:tags r:id="rId3"/>
            </p:custDataLst>
          </p:nvPr>
        </p:nvSpPr>
        <p:spPr/>
        <p:txBody>
          <a:bodyPr/>
          <a:lstStyle/>
          <a:p>
            <a:r>
              <a:rPr lang="fr-CH" dirty="0"/>
              <a:t>Tests utilisateurs</a:t>
            </a:r>
          </a:p>
        </p:txBody>
      </p:sp>
      <p:sp>
        <p:nvSpPr>
          <p:cNvPr id="4" name="Espace réservé du numéro de diapositive 3"/>
          <p:cNvSpPr>
            <a:spLocks noGrp="1"/>
          </p:cNvSpPr>
          <p:nvPr>
            <p:ph type="sldNum" sz="quarter" idx="12"/>
            <p:custDataLst>
              <p:tags r:id="rId4"/>
            </p:custDataLst>
          </p:nvPr>
        </p:nvSpPr>
        <p:spPr>
          <a:xfrm>
            <a:off x="335360" y="6272445"/>
            <a:ext cx="439241" cy="390437"/>
          </a:xfrm>
        </p:spPr>
        <p:txBody>
          <a:bodyPr/>
          <a:lstStyle/>
          <a:p>
            <a:fld id="{F68327C5-B821-4FE9-A59A-A60D9EB59A9A}" type="slidenum">
              <a:rPr lang="en-US" smtClean="0"/>
              <a:pPr/>
              <a:t>40</a:t>
            </a:fld>
            <a:endParaRPr lang="en-US" dirty="0"/>
          </a:p>
        </p:txBody>
      </p:sp>
      <p:pic>
        <p:nvPicPr>
          <p:cNvPr id="14" name="Image 13"/>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1055440" y="2648554"/>
            <a:ext cx="1591841" cy="1591841"/>
          </a:xfrm>
          <a:prstGeom prst="rect">
            <a:avLst/>
          </a:prstGeom>
        </p:spPr>
      </p:pic>
      <p:pic>
        <p:nvPicPr>
          <p:cNvPr id="15" name="Image 14"/>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3153407" y="2648554"/>
            <a:ext cx="1591841" cy="1591841"/>
          </a:xfrm>
          <a:prstGeom prst="rect">
            <a:avLst/>
          </a:prstGeom>
        </p:spPr>
      </p:pic>
      <p:pic>
        <p:nvPicPr>
          <p:cNvPr id="17" name="Image 16"/>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9458668" y="2591685"/>
            <a:ext cx="1591841" cy="1591841"/>
          </a:xfrm>
          <a:prstGeom prst="rect">
            <a:avLst/>
          </a:prstGeom>
        </p:spPr>
      </p:pic>
      <p:grpSp>
        <p:nvGrpSpPr>
          <p:cNvPr id="20" name="Groupe 19"/>
          <p:cNvGrpSpPr/>
          <p:nvPr>
            <p:custDataLst>
              <p:tags r:id="rId8"/>
            </p:custDataLst>
          </p:nvPr>
        </p:nvGrpSpPr>
        <p:grpSpPr>
          <a:xfrm>
            <a:off x="7355021" y="1494021"/>
            <a:ext cx="1591842" cy="3787169"/>
            <a:chOff x="7384478" y="1571060"/>
            <a:chExt cx="1591842" cy="3787169"/>
          </a:xfrm>
        </p:grpSpPr>
        <p:pic>
          <p:nvPicPr>
            <p:cNvPr id="16" name="Image 1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84478" y="1571060"/>
              <a:ext cx="1591841" cy="1591841"/>
            </a:xfrm>
            <a:prstGeom prst="rect">
              <a:avLst/>
            </a:prstGeom>
          </p:spPr>
        </p:pic>
        <p:pic>
          <p:nvPicPr>
            <p:cNvPr id="18" name="Image 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384479" y="3753233"/>
              <a:ext cx="1591841" cy="1604996"/>
            </a:xfrm>
            <a:prstGeom prst="rect">
              <a:avLst/>
            </a:prstGeom>
          </p:spPr>
        </p:pic>
      </p:grpSp>
      <p:pic>
        <p:nvPicPr>
          <p:cNvPr id="19" name="Image 18"/>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5251374" y="2591686"/>
            <a:ext cx="1591841" cy="1591841"/>
          </a:xfrm>
          <a:prstGeom prst="rect">
            <a:avLst/>
          </a:prstGeom>
        </p:spPr>
      </p:pic>
      <p:sp>
        <p:nvSpPr>
          <p:cNvPr id="21" name="ZoneTexte 20"/>
          <p:cNvSpPr txBox="1"/>
          <p:nvPr>
            <p:custDataLst>
              <p:tags r:id="rId10"/>
            </p:custDataLst>
          </p:nvPr>
        </p:nvSpPr>
        <p:spPr>
          <a:xfrm>
            <a:off x="1231578" y="4294026"/>
            <a:ext cx="1239570" cy="646331"/>
          </a:xfrm>
          <a:prstGeom prst="rect">
            <a:avLst/>
          </a:prstGeom>
          <a:noFill/>
        </p:spPr>
        <p:txBody>
          <a:bodyPr wrap="none" rtlCol="0">
            <a:spAutoFit/>
          </a:bodyPr>
          <a:lstStyle/>
          <a:p>
            <a:pPr algn="ctr"/>
            <a:r>
              <a:rPr lang="fr-CH" b="1" dirty="0">
                <a:solidFill>
                  <a:srgbClr val="2D3E50"/>
                </a:solidFill>
              </a:rPr>
              <a:t>Détection</a:t>
            </a:r>
          </a:p>
          <a:p>
            <a:pPr algn="ctr"/>
            <a:r>
              <a:rPr lang="fr-CH" b="1" dirty="0">
                <a:solidFill>
                  <a:srgbClr val="2D3E50"/>
                </a:solidFill>
              </a:rPr>
              <a:t>d’attention</a:t>
            </a:r>
          </a:p>
        </p:txBody>
      </p:sp>
      <p:sp>
        <p:nvSpPr>
          <p:cNvPr id="22" name="ZoneTexte 21"/>
          <p:cNvSpPr txBox="1"/>
          <p:nvPr>
            <p:custDataLst>
              <p:tags r:id="rId11"/>
            </p:custDataLst>
          </p:nvPr>
        </p:nvSpPr>
        <p:spPr>
          <a:xfrm>
            <a:off x="3251379" y="4294026"/>
            <a:ext cx="1395895" cy="646331"/>
          </a:xfrm>
          <a:prstGeom prst="rect">
            <a:avLst/>
          </a:prstGeom>
          <a:noFill/>
        </p:spPr>
        <p:txBody>
          <a:bodyPr wrap="none" rtlCol="0">
            <a:spAutoFit/>
          </a:bodyPr>
          <a:lstStyle/>
          <a:p>
            <a:pPr algn="ctr"/>
            <a:r>
              <a:rPr lang="fr-CH" b="1" dirty="0">
                <a:solidFill>
                  <a:srgbClr val="2D3E50"/>
                </a:solidFill>
              </a:rPr>
              <a:t>Détection</a:t>
            </a:r>
          </a:p>
          <a:p>
            <a:pPr algn="ctr"/>
            <a:r>
              <a:rPr lang="fr-CH" b="1" dirty="0">
                <a:solidFill>
                  <a:srgbClr val="2D3E50"/>
                </a:solidFill>
              </a:rPr>
              <a:t>de proximité</a:t>
            </a:r>
          </a:p>
        </p:txBody>
      </p:sp>
      <p:sp>
        <p:nvSpPr>
          <p:cNvPr id="23" name="ZoneTexte 22"/>
          <p:cNvSpPr txBox="1"/>
          <p:nvPr>
            <p:custDataLst>
              <p:tags r:id="rId12"/>
            </p:custDataLst>
          </p:nvPr>
        </p:nvSpPr>
        <p:spPr>
          <a:xfrm>
            <a:off x="5200623" y="4294026"/>
            <a:ext cx="1693348" cy="646331"/>
          </a:xfrm>
          <a:prstGeom prst="rect">
            <a:avLst/>
          </a:prstGeom>
          <a:noFill/>
        </p:spPr>
        <p:txBody>
          <a:bodyPr wrap="none" rtlCol="0">
            <a:spAutoFit/>
          </a:bodyPr>
          <a:lstStyle/>
          <a:p>
            <a:pPr algn="ctr"/>
            <a:r>
              <a:rPr lang="fr-CH" b="1" dirty="0">
                <a:solidFill>
                  <a:srgbClr val="2D3E50"/>
                </a:solidFill>
              </a:rPr>
              <a:t>Reconnaissance</a:t>
            </a:r>
          </a:p>
          <a:p>
            <a:pPr algn="ctr"/>
            <a:r>
              <a:rPr lang="fr-CH" b="1" dirty="0">
                <a:solidFill>
                  <a:srgbClr val="2D3E50"/>
                </a:solidFill>
              </a:rPr>
              <a:t>vocale</a:t>
            </a:r>
          </a:p>
        </p:txBody>
      </p:sp>
      <p:sp>
        <p:nvSpPr>
          <p:cNvPr id="24" name="ZoneTexte 23"/>
          <p:cNvSpPr txBox="1"/>
          <p:nvPr>
            <p:custDataLst>
              <p:tags r:id="rId13"/>
            </p:custDataLst>
          </p:nvPr>
        </p:nvSpPr>
        <p:spPr>
          <a:xfrm>
            <a:off x="7469763" y="3196362"/>
            <a:ext cx="1362361" cy="369332"/>
          </a:xfrm>
          <a:prstGeom prst="rect">
            <a:avLst/>
          </a:prstGeom>
          <a:noFill/>
        </p:spPr>
        <p:txBody>
          <a:bodyPr wrap="none" rtlCol="0">
            <a:spAutoFit/>
          </a:bodyPr>
          <a:lstStyle/>
          <a:p>
            <a:pPr algn="ctr"/>
            <a:r>
              <a:rPr lang="fr-CH" dirty="0">
                <a:solidFill>
                  <a:srgbClr val="2D3E50"/>
                </a:solidFill>
              </a:rPr>
              <a:t>Composants</a:t>
            </a:r>
          </a:p>
        </p:txBody>
      </p:sp>
      <p:sp>
        <p:nvSpPr>
          <p:cNvPr id="25" name="ZoneTexte 24"/>
          <p:cNvSpPr txBox="1"/>
          <p:nvPr>
            <p:custDataLst>
              <p:tags r:id="rId14"/>
            </p:custDataLst>
          </p:nvPr>
        </p:nvSpPr>
        <p:spPr>
          <a:xfrm>
            <a:off x="7366848" y="5391690"/>
            <a:ext cx="1568186" cy="369332"/>
          </a:xfrm>
          <a:prstGeom prst="rect">
            <a:avLst/>
          </a:prstGeom>
          <a:noFill/>
        </p:spPr>
        <p:txBody>
          <a:bodyPr wrap="none" rtlCol="0">
            <a:spAutoFit/>
          </a:bodyPr>
          <a:lstStyle/>
          <a:p>
            <a:pPr algn="ctr"/>
            <a:r>
              <a:rPr lang="fr-CH" dirty="0">
                <a:solidFill>
                  <a:srgbClr val="2D3E50"/>
                </a:solidFill>
              </a:rPr>
              <a:t>Drag and Drop</a:t>
            </a:r>
          </a:p>
        </p:txBody>
      </p:sp>
      <p:sp>
        <p:nvSpPr>
          <p:cNvPr id="26" name="ZoneTexte 25"/>
          <p:cNvSpPr txBox="1"/>
          <p:nvPr>
            <p:custDataLst>
              <p:tags r:id="rId15"/>
            </p:custDataLst>
          </p:nvPr>
        </p:nvSpPr>
        <p:spPr>
          <a:xfrm>
            <a:off x="9523845" y="4294026"/>
            <a:ext cx="1461490" cy="646331"/>
          </a:xfrm>
          <a:prstGeom prst="rect">
            <a:avLst/>
          </a:prstGeom>
          <a:noFill/>
        </p:spPr>
        <p:txBody>
          <a:bodyPr wrap="none" rtlCol="0">
            <a:spAutoFit/>
          </a:bodyPr>
          <a:lstStyle/>
          <a:p>
            <a:pPr algn="ctr"/>
            <a:r>
              <a:rPr lang="fr-CH" b="1" dirty="0">
                <a:solidFill>
                  <a:srgbClr val="2D3E50"/>
                </a:solidFill>
              </a:rPr>
              <a:t>Identification</a:t>
            </a:r>
          </a:p>
          <a:p>
            <a:pPr algn="ctr"/>
            <a:r>
              <a:rPr lang="fr-CH" b="1" dirty="0">
                <a:solidFill>
                  <a:srgbClr val="2D3E50"/>
                </a:solidFill>
              </a:rPr>
              <a:t>par carte</a:t>
            </a:r>
          </a:p>
        </p:txBody>
      </p:sp>
      <p:sp>
        <p:nvSpPr>
          <p:cNvPr id="28" name="ZoneTexte 27"/>
          <p:cNvSpPr txBox="1"/>
          <p:nvPr>
            <p:custDataLst>
              <p:tags r:id="rId16"/>
            </p:custDataLst>
          </p:nvPr>
        </p:nvSpPr>
        <p:spPr>
          <a:xfrm>
            <a:off x="7307979" y="5949280"/>
            <a:ext cx="1693348" cy="646331"/>
          </a:xfrm>
          <a:prstGeom prst="rect">
            <a:avLst/>
          </a:prstGeom>
          <a:noFill/>
        </p:spPr>
        <p:txBody>
          <a:bodyPr wrap="none" rtlCol="0">
            <a:spAutoFit/>
          </a:bodyPr>
          <a:lstStyle/>
          <a:p>
            <a:pPr algn="ctr"/>
            <a:r>
              <a:rPr lang="fr-CH" b="1" dirty="0">
                <a:solidFill>
                  <a:srgbClr val="2D3E50"/>
                </a:solidFill>
              </a:rPr>
              <a:t>Reconnaissance</a:t>
            </a:r>
          </a:p>
          <a:p>
            <a:pPr algn="ctr"/>
            <a:r>
              <a:rPr lang="fr-CH" b="1" dirty="0">
                <a:solidFill>
                  <a:srgbClr val="2D3E50"/>
                </a:solidFill>
              </a:rPr>
              <a:t>gestuelle</a:t>
            </a:r>
          </a:p>
        </p:txBody>
      </p:sp>
      <p:sp>
        <p:nvSpPr>
          <p:cNvPr id="29" name="Légende : double flèche courbée à une bordure 28"/>
          <p:cNvSpPr/>
          <p:nvPr>
            <p:custDataLst>
              <p:tags r:id="rId17"/>
            </p:custDataLst>
          </p:nvPr>
        </p:nvSpPr>
        <p:spPr>
          <a:xfrm>
            <a:off x="1014568" y="1647595"/>
            <a:ext cx="2236811" cy="529719"/>
          </a:xfrm>
          <a:prstGeom prst="accentCallout3">
            <a:avLst>
              <a:gd name="adj1" fmla="val 18750"/>
              <a:gd name="adj2" fmla="val -8333"/>
              <a:gd name="adj3" fmla="val 18750"/>
              <a:gd name="adj4" fmla="val -16667"/>
              <a:gd name="adj5" fmla="val 100000"/>
              <a:gd name="adj6" fmla="val -16667"/>
              <a:gd name="adj7" fmla="val 220288"/>
              <a:gd name="adj8" fmla="val 2063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H" dirty="0">
                <a:solidFill>
                  <a:srgbClr val="2D3E50"/>
                </a:solidFill>
              </a:rPr>
              <a:t>Personnes à lunettes</a:t>
            </a:r>
          </a:p>
        </p:txBody>
      </p:sp>
      <p:sp>
        <p:nvSpPr>
          <p:cNvPr id="30" name="Légende : double flèche courbée à une bordure 29"/>
          <p:cNvSpPr/>
          <p:nvPr>
            <p:custDataLst>
              <p:tags r:id="rId18"/>
            </p:custDataLst>
          </p:nvPr>
        </p:nvSpPr>
        <p:spPr>
          <a:xfrm flipH="1">
            <a:off x="4619042" y="5063397"/>
            <a:ext cx="2236811" cy="529719"/>
          </a:xfrm>
          <a:prstGeom prst="accentCallout3">
            <a:avLst>
              <a:gd name="adj1" fmla="val 18750"/>
              <a:gd name="adj2" fmla="val -8333"/>
              <a:gd name="adj3" fmla="val 19349"/>
              <a:gd name="adj4" fmla="val -15531"/>
              <a:gd name="adj5" fmla="val 19684"/>
              <a:gd name="adj6" fmla="val -15815"/>
              <a:gd name="adj7" fmla="val -17064"/>
              <a:gd name="adj8" fmla="val -3001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CH" dirty="0">
                <a:solidFill>
                  <a:srgbClr val="2D3E50"/>
                </a:solidFill>
              </a:rPr>
              <a:t>Pointeur pas assez précis</a:t>
            </a:r>
          </a:p>
        </p:txBody>
      </p:sp>
      <p:sp>
        <p:nvSpPr>
          <p:cNvPr id="31" name="Légende : double flèche courbée à une bordure 30"/>
          <p:cNvSpPr/>
          <p:nvPr>
            <p:custDataLst>
              <p:tags r:id="rId19"/>
            </p:custDataLst>
          </p:nvPr>
        </p:nvSpPr>
        <p:spPr>
          <a:xfrm flipH="1">
            <a:off x="1691058" y="764704"/>
            <a:ext cx="2236811" cy="666867"/>
          </a:xfrm>
          <a:prstGeom prst="accentCallout3">
            <a:avLst>
              <a:gd name="adj1" fmla="val 18750"/>
              <a:gd name="adj2" fmla="val -8333"/>
              <a:gd name="adj3" fmla="val 18750"/>
              <a:gd name="adj4" fmla="val -16667"/>
              <a:gd name="adj5" fmla="val 100000"/>
              <a:gd name="adj6" fmla="val -16667"/>
              <a:gd name="adj7" fmla="val 293963"/>
              <a:gd name="adj8" fmla="val 149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CH" dirty="0">
                <a:solidFill>
                  <a:srgbClr val="2D3E50"/>
                </a:solidFill>
              </a:rPr>
              <a:t>Pas de détection au-delà de 5 mètres</a:t>
            </a:r>
          </a:p>
        </p:txBody>
      </p:sp>
      <p:sp>
        <p:nvSpPr>
          <p:cNvPr id="32" name="Légende : double flèche courbée à une bordure 31"/>
          <p:cNvSpPr/>
          <p:nvPr>
            <p:custDataLst>
              <p:tags r:id="rId20"/>
            </p:custDataLst>
          </p:nvPr>
        </p:nvSpPr>
        <p:spPr>
          <a:xfrm>
            <a:off x="4745248" y="1431572"/>
            <a:ext cx="2236811" cy="913226"/>
          </a:xfrm>
          <a:prstGeom prst="accentCallout3">
            <a:avLst>
              <a:gd name="adj1" fmla="val 18750"/>
              <a:gd name="adj2" fmla="val -8333"/>
              <a:gd name="adj3" fmla="val 18750"/>
              <a:gd name="adj4" fmla="val -16667"/>
              <a:gd name="adj5" fmla="val 100000"/>
              <a:gd name="adj6" fmla="val -16667"/>
              <a:gd name="adj7" fmla="val 182740"/>
              <a:gd name="adj8" fmla="val 2517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H" dirty="0">
                <a:solidFill>
                  <a:srgbClr val="2D3E50"/>
                </a:solidFill>
              </a:rPr>
              <a:t>Niveau de confiance trop haut &amp;</a:t>
            </a:r>
          </a:p>
          <a:p>
            <a:r>
              <a:rPr lang="fr-CH" dirty="0">
                <a:solidFill>
                  <a:srgbClr val="2D3E50"/>
                </a:solidFill>
              </a:rPr>
              <a:t>Position du senseur</a:t>
            </a:r>
          </a:p>
        </p:txBody>
      </p:sp>
      <p:sp>
        <p:nvSpPr>
          <p:cNvPr id="33" name="Légende : double flèche courbée à une bordure 32"/>
          <p:cNvSpPr/>
          <p:nvPr>
            <p:custDataLst>
              <p:tags r:id="rId21"/>
            </p:custDataLst>
          </p:nvPr>
        </p:nvSpPr>
        <p:spPr>
          <a:xfrm flipH="1">
            <a:off x="4606403" y="404665"/>
            <a:ext cx="2236811" cy="771540"/>
          </a:xfrm>
          <a:prstGeom prst="accentCallout3">
            <a:avLst>
              <a:gd name="adj1" fmla="val 18750"/>
              <a:gd name="adj2" fmla="val -8333"/>
              <a:gd name="adj3" fmla="val 19349"/>
              <a:gd name="adj4" fmla="val -15531"/>
              <a:gd name="adj5" fmla="val 19684"/>
              <a:gd name="adj6" fmla="val -15815"/>
              <a:gd name="adj7" fmla="val 176703"/>
              <a:gd name="adj8" fmla="val -3228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CH" dirty="0">
                <a:solidFill>
                  <a:srgbClr val="2D3E50"/>
                </a:solidFill>
              </a:rPr>
              <a:t>Certain composants trop complexe à utiliser</a:t>
            </a:r>
          </a:p>
        </p:txBody>
      </p:sp>
    </p:spTree>
    <p:extLst>
      <p:ext uri="{BB962C8B-B14F-4D97-AF65-F5344CB8AC3E}">
        <p14:creationId xmlns:p14="http://schemas.microsoft.com/office/powerpoint/2010/main" val="427619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Gestion à l’aide du </a:t>
            </a:r>
            <a:r>
              <a:rPr lang="fr-CH" dirty="0" err="1"/>
              <a:t>framework</a:t>
            </a:r>
            <a:r>
              <a:rPr lang="fr-CH" dirty="0"/>
              <a:t> </a:t>
            </a:r>
            <a:r>
              <a:rPr lang="fr-CH" i="1" dirty="0" err="1"/>
              <a:t>SpyderEyes</a:t>
            </a:r>
            <a:endParaRPr lang="fr-CH" i="1" dirty="0"/>
          </a:p>
        </p:txBody>
      </p:sp>
      <p:sp>
        <p:nvSpPr>
          <p:cNvPr id="3" name="Titre 2"/>
          <p:cNvSpPr>
            <a:spLocks noGrp="1"/>
          </p:cNvSpPr>
          <p:nvPr>
            <p:ph type="title"/>
            <p:custDataLst>
              <p:tags r:id="rId2"/>
            </p:custDataLst>
          </p:nvPr>
        </p:nvSpPr>
        <p:spPr/>
        <p:txBody>
          <a:bodyPr/>
          <a:lstStyle/>
          <a:p>
            <a:r>
              <a:rPr lang="fr-CH" dirty="0"/>
              <a:t>Principe de médiation</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41</a:t>
            </a:fld>
            <a:endParaRPr lang="en-US" dirty="0"/>
          </a:p>
        </p:txBody>
      </p:sp>
      <p:pic>
        <p:nvPicPr>
          <p:cNvPr id="6" name="Image 5"/>
          <p:cNvPicPr/>
          <p:nvPr>
            <p:custDataLst>
              <p:tags r:id="rId4"/>
            </p:custDataLst>
          </p:nvPr>
        </p:nvPicPr>
        <p:blipFill>
          <a:blip r:embed="rId7"/>
          <a:stretch>
            <a:fillRect/>
          </a:stretch>
        </p:blipFill>
        <p:spPr>
          <a:xfrm>
            <a:off x="2279576" y="1700808"/>
            <a:ext cx="7696234" cy="4032450"/>
          </a:xfrm>
          <a:prstGeom prst="rect">
            <a:avLst/>
          </a:prstGeom>
          <a:ln>
            <a:noFill/>
          </a:ln>
          <a:effectLst>
            <a:outerShdw blurRad="190500" algn="tl" rotWithShape="0">
              <a:srgbClr val="000000">
                <a:alpha val="70000"/>
              </a:srgbClr>
            </a:outerShdw>
          </a:effectLst>
        </p:spPr>
      </p:pic>
      <p:sp>
        <p:nvSpPr>
          <p:cNvPr id="7" name="ZoneTexte 6"/>
          <p:cNvSpPr txBox="1"/>
          <p:nvPr>
            <p:custDataLst>
              <p:tags r:id="rId5"/>
            </p:custDataLst>
          </p:nvPr>
        </p:nvSpPr>
        <p:spPr>
          <a:xfrm>
            <a:off x="4943872" y="5867980"/>
            <a:ext cx="2808141" cy="369332"/>
          </a:xfrm>
          <a:prstGeom prst="rect">
            <a:avLst/>
          </a:prstGeom>
          <a:noFill/>
        </p:spPr>
        <p:txBody>
          <a:bodyPr wrap="none" rtlCol="0">
            <a:spAutoFit/>
          </a:bodyPr>
          <a:lstStyle/>
          <a:p>
            <a:r>
              <a:rPr lang="fr-CH" b="1" i="1" dirty="0"/>
              <a:t>Source : </a:t>
            </a:r>
            <a:r>
              <a:rPr lang="fr-CH" b="1" i="1" dirty="0" err="1"/>
              <a:t>Dostal</a:t>
            </a:r>
            <a:r>
              <a:rPr lang="fr-CH" b="1" i="1" dirty="0"/>
              <a:t> et al. (2014)</a:t>
            </a:r>
          </a:p>
        </p:txBody>
      </p:sp>
    </p:spTree>
    <p:extLst>
      <p:ext uri="{BB962C8B-B14F-4D97-AF65-F5344CB8AC3E}">
        <p14:creationId xmlns:p14="http://schemas.microsoft.com/office/powerpoint/2010/main" val="1934811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Gestion à l’aide du </a:t>
            </a:r>
            <a:r>
              <a:rPr lang="fr-CH" dirty="0" err="1"/>
              <a:t>framework</a:t>
            </a:r>
            <a:r>
              <a:rPr lang="fr-CH" dirty="0"/>
              <a:t> </a:t>
            </a:r>
            <a:r>
              <a:rPr lang="fr-CH" i="1" dirty="0" err="1"/>
              <a:t>SpyderEyes</a:t>
            </a:r>
            <a:endParaRPr lang="fr-CH" i="1" dirty="0"/>
          </a:p>
        </p:txBody>
      </p:sp>
      <p:sp>
        <p:nvSpPr>
          <p:cNvPr id="3" name="Titre 2"/>
          <p:cNvSpPr>
            <a:spLocks noGrp="1"/>
          </p:cNvSpPr>
          <p:nvPr>
            <p:ph type="title"/>
            <p:custDataLst>
              <p:tags r:id="rId2"/>
            </p:custDataLst>
          </p:nvPr>
        </p:nvSpPr>
        <p:spPr/>
        <p:txBody>
          <a:bodyPr/>
          <a:lstStyle/>
          <a:p>
            <a:r>
              <a:rPr lang="fr-CH" dirty="0"/>
              <a:t>Principe de médiation</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42</a:t>
            </a:fld>
            <a:endParaRPr lang="en-US" dirty="0"/>
          </a:p>
        </p:txBody>
      </p:sp>
      <p:pic>
        <p:nvPicPr>
          <p:cNvPr id="7" name="Image 6"/>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1343472" y="2132856"/>
            <a:ext cx="5622788" cy="3153031"/>
          </a:xfrm>
          <a:prstGeom prst="rect">
            <a:avLst/>
          </a:prstGeom>
          <a:ln>
            <a:noFill/>
          </a:ln>
          <a:effectLst>
            <a:outerShdw blurRad="190500" algn="tl" rotWithShape="0">
              <a:srgbClr val="000000">
                <a:alpha val="70000"/>
              </a:srgbClr>
            </a:outerShdw>
          </a:effectLst>
        </p:spPr>
      </p:pic>
      <p:pic>
        <p:nvPicPr>
          <p:cNvPr id="8" name="Image 7"/>
          <p:cNvPicPr/>
          <p:nvPr>
            <p:custDataLst>
              <p:tags r:id="rId5"/>
            </p:custDataLst>
          </p:nvPr>
        </p:nvPicPr>
        <p:blipFill rotWithShape="1">
          <a:blip r:embed="rId9"/>
          <a:srcRect l="10004"/>
          <a:stretch/>
        </p:blipFill>
        <p:spPr bwMode="auto">
          <a:xfrm>
            <a:off x="7320136" y="2132856"/>
            <a:ext cx="3528392" cy="3224472"/>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9" name="ZoneTexte 8"/>
          <p:cNvSpPr txBox="1"/>
          <p:nvPr>
            <p:custDataLst>
              <p:tags r:id="rId6"/>
            </p:custDataLst>
          </p:nvPr>
        </p:nvSpPr>
        <p:spPr>
          <a:xfrm>
            <a:off x="5087888" y="5517232"/>
            <a:ext cx="2808141" cy="369332"/>
          </a:xfrm>
          <a:prstGeom prst="rect">
            <a:avLst/>
          </a:prstGeom>
          <a:noFill/>
        </p:spPr>
        <p:txBody>
          <a:bodyPr wrap="none" rtlCol="0">
            <a:spAutoFit/>
          </a:bodyPr>
          <a:lstStyle/>
          <a:p>
            <a:r>
              <a:rPr lang="fr-CH" b="1" i="1" dirty="0"/>
              <a:t>Source : </a:t>
            </a:r>
            <a:r>
              <a:rPr lang="fr-CH" b="1" i="1" dirty="0" err="1"/>
              <a:t>Dostal</a:t>
            </a:r>
            <a:r>
              <a:rPr lang="fr-CH" b="1" i="1" dirty="0"/>
              <a:t> et al. (2014)</a:t>
            </a:r>
          </a:p>
        </p:txBody>
      </p:sp>
    </p:spTree>
    <p:extLst>
      <p:ext uri="{BB962C8B-B14F-4D97-AF65-F5344CB8AC3E}">
        <p14:creationId xmlns:p14="http://schemas.microsoft.com/office/powerpoint/2010/main" val="3214441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Couche matérielle</a:t>
            </a:r>
          </a:p>
        </p:txBody>
      </p:sp>
      <p:sp>
        <p:nvSpPr>
          <p:cNvPr id="3" name="Titre 2"/>
          <p:cNvSpPr>
            <a:spLocks noGrp="1"/>
          </p:cNvSpPr>
          <p:nvPr>
            <p:ph type="title"/>
            <p:custDataLst>
              <p:tags r:id="rId2"/>
            </p:custDataLst>
          </p:nvPr>
        </p:nvSpPr>
        <p:spPr/>
        <p:txBody>
          <a:bodyPr/>
          <a:lstStyle/>
          <a:p>
            <a:r>
              <a:rPr lang="fr-CH" dirty="0"/>
              <a:t>Diagramme de niveaux d’interactions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43</a:t>
            </a:fld>
            <a:endParaRPr lang="en-US" dirty="0"/>
          </a:p>
        </p:txBody>
      </p:sp>
      <p:pic>
        <p:nvPicPr>
          <p:cNvPr id="6" name="Image 5"/>
          <p:cNvPicPr/>
          <p:nvPr>
            <p:custDataLst>
              <p:tags r:id="rId4"/>
            </p:custDataLst>
          </p:nvPr>
        </p:nvPicPr>
        <p:blipFill rotWithShape="1">
          <a:blip r:embed="rId6">
            <a:extLst>
              <a:ext uri="{28A0092B-C50C-407E-A947-70E740481C1C}">
                <a14:useLocalDpi xmlns:a14="http://schemas.microsoft.com/office/drawing/2010/main" val="0"/>
              </a:ext>
            </a:extLst>
          </a:blip>
          <a:srcRect r="41930" b="69489"/>
          <a:stretch/>
        </p:blipFill>
        <p:spPr bwMode="auto">
          <a:xfrm>
            <a:off x="479376" y="2171417"/>
            <a:ext cx="11411878" cy="3018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771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Couche interactive</a:t>
            </a:r>
          </a:p>
        </p:txBody>
      </p:sp>
      <p:sp>
        <p:nvSpPr>
          <p:cNvPr id="3" name="Titre 2"/>
          <p:cNvSpPr>
            <a:spLocks noGrp="1"/>
          </p:cNvSpPr>
          <p:nvPr>
            <p:ph type="title"/>
            <p:custDataLst>
              <p:tags r:id="rId2"/>
            </p:custDataLst>
          </p:nvPr>
        </p:nvSpPr>
        <p:spPr/>
        <p:txBody>
          <a:bodyPr/>
          <a:lstStyle/>
          <a:p>
            <a:r>
              <a:rPr lang="fr-CH" dirty="0"/>
              <a:t>Diagramme de niveaux d’interactions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44</a:t>
            </a:fld>
            <a:endParaRPr lang="en-US" dirty="0"/>
          </a:p>
        </p:txBody>
      </p:sp>
      <p:pic>
        <p:nvPicPr>
          <p:cNvPr id="6" name="Image 5"/>
          <p:cNvPicPr/>
          <p:nvPr>
            <p:custDataLst>
              <p:tags r:id="rId4"/>
            </p:custDataLst>
          </p:nvPr>
        </p:nvPicPr>
        <p:blipFill rotWithShape="1">
          <a:blip r:embed="rId6">
            <a:extLst>
              <a:ext uri="{28A0092B-C50C-407E-A947-70E740481C1C}">
                <a14:useLocalDpi xmlns:a14="http://schemas.microsoft.com/office/drawing/2010/main" val="0"/>
              </a:ext>
            </a:extLst>
          </a:blip>
          <a:srcRect l="125" t="30813" r="44652" b="17898"/>
          <a:stretch/>
        </p:blipFill>
        <p:spPr bwMode="auto">
          <a:xfrm>
            <a:off x="983432" y="1295665"/>
            <a:ext cx="10260304" cy="47971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7929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Couche applicative</a:t>
            </a:r>
          </a:p>
        </p:txBody>
      </p:sp>
      <p:sp>
        <p:nvSpPr>
          <p:cNvPr id="3" name="Titre 2"/>
          <p:cNvSpPr>
            <a:spLocks noGrp="1"/>
          </p:cNvSpPr>
          <p:nvPr>
            <p:ph type="title"/>
            <p:custDataLst>
              <p:tags r:id="rId2"/>
            </p:custDataLst>
          </p:nvPr>
        </p:nvSpPr>
        <p:spPr/>
        <p:txBody>
          <a:bodyPr/>
          <a:lstStyle/>
          <a:p>
            <a:r>
              <a:rPr lang="fr-CH" dirty="0"/>
              <a:t>Diagramme de niveaux d’interactions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45</a:t>
            </a:fld>
            <a:endParaRPr lang="en-US" dirty="0"/>
          </a:p>
        </p:txBody>
      </p:sp>
      <p:pic>
        <p:nvPicPr>
          <p:cNvPr id="6" name="Image 5"/>
          <p:cNvPicPr/>
          <p:nvPr>
            <p:custDataLst>
              <p:tags r:id="rId4"/>
            </p:custDataLst>
          </p:nvPr>
        </p:nvPicPr>
        <p:blipFill rotWithShape="1">
          <a:blip r:embed="rId6">
            <a:extLst>
              <a:ext uri="{28A0092B-C50C-407E-A947-70E740481C1C}">
                <a14:useLocalDpi xmlns:a14="http://schemas.microsoft.com/office/drawing/2010/main" val="0"/>
              </a:ext>
            </a:extLst>
          </a:blip>
          <a:srcRect l="388" t="82376" r="48944" b="-1618"/>
          <a:stretch/>
        </p:blipFill>
        <p:spPr bwMode="auto">
          <a:xfrm>
            <a:off x="767410" y="2564904"/>
            <a:ext cx="10566192" cy="20199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43745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p:txBody>
          <a:bodyPr/>
          <a:lstStyle/>
          <a:p>
            <a:r>
              <a:rPr lang="fr-CH" sz="3600" dirty="0"/>
              <a:t>Types d’affichages interactifs publicitaires</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46</a:t>
            </a:fld>
            <a:endParaRPr lang="en-US" dirty="0"/>
          </a:p>
        </p:txBody>
      </p:sp>
      <p:pic>
        <p:nvPicPr>
          <p:cNvPr id="6" name="Image 5"/>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767410" y="2002084"/>
            <a:ext cx="4896544" cy="3192368"/>
          </a:xfrm>
          <a:prstGeom prst="rect">
            <a:avLst/>
          </a:prstGeom>
          <a:ln>
            <a:noFill/>
          </a:ln>
          <a:effectLst>
            <a:outerShdw blurRad="190500" algn="tl" rotWithShape="0">
              <a:srgbClr val="000000">
                <a:alpha val="70000"/>
              </a:srgbClr>
            </a:outerShdw>
          </a:effectLst>
        </p:spPr>
      </p:pic>
      <p:pic>
        <p:nvPicPr>
          <p:cNvPr id="7" name="Image 6"/>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6023992" y="2002084"/>
            <a:ext cx="5681410" cy="3195496"/>
          </a:xfrm>
          <a:prstGeom prst="rect">
            <a:avLst/>
          </a:prstGeom>
          <a:ln>
            <a:noFill/>
          </a:ln>
          <a:effectLst>
            <a:outerShdw blurRad="190500" algn="tl" rotWithShape="0">
              <a:srgbClr val="000000">
                <a:alpha val="70000"/>
              </a:srgbClr>
            </a:outerShdw>
          </a:effectLst>
        </p:spPr>
      </p:pic>
      <p:sp>
        <p:nvSpPr>
          <p:cNvPr id="8" name="ZoneTexte 7"/>
          <p:cNvSpPr txBox="1"/>
          <p:nvPr>
            <p:custDataLst>
              <p:tags r:id="rId6"/>
            </p:custDataLst>
          </p:nvPr>
        </p:nvSpPr>
        <p:spPr>
          <a:xfrm>
            <a:off x="2063552" y="5346550"/>
            <a:ext cx="2558457" cy="369332"/>
          </a:xfrm>
          <a:prstGeom prst="rect">
            <a:avLst/>
          </a:prstGeom>
          <a:noFill/>
        </p:spPr>
        <p:txBody>
          <a:bodyPr wrap="none" rtlCol="0">
            <a:spAutoFit/>
          </a:bodyPr>
          <a:lstStyle/>
          <a:p>
            <a:r>
              <a:rPr lang="fr-CH" b="1" i="1" dirty="0"/>
              <a:t>Source : </a:t>
            </a:r>
            <a:r>
              <a:rPr lang="fr-CH" b="1" i="1" dirty="0" err="1"/>
              <a:t>JCDecaux</a:t>
            </a:r>
            <a:r>
              <a:rPr lang="fr-CH" b="1" i="1" dirty="0"/>
              <a:t> (2015)</a:t>
            </a:r>
          </a:p>
        </p:txBody>
      </p:sp>
      <p:sp>
        <p:nvSpPr>
          <p:cNvPr id="9" name="ZoneTexte 8"/>
          <p:cNvSpPr txBox="1"/>
          <p:nvPr>
            <p:custDataLst>
              <p:tags r:id="rId7"/>
            </p:custDataLst>
          </p:nvPr>
        </p:nvSpPr>
        <p:spPr>
          <a:xfrm>
            <a:off x="7896200" y="5346550"/>
            <a:ext cx="2098523" cy="369332"/>
          </a:xfrm>
          <a:prstGeom prst="rect">
            <a:avLst/>
          </a:prstGeom>
          <a:noFill/>
        </p:spPr>
        <p:txBody>
          <a:bodyPr wrap="none" rtlCol="0">
            <a:spAutoFit/>
          </a:bodyPr>
          <a:lstStyle/>
          <a:p>
            <a:r>
              <a:rPr lang="fr-CH" b="1" i="1" dirty="0"/>
              <a:t>Source : MTA (2011)</a:t>
            </a:r>
          </a:p>
        </p:txBody>
      </p:sp>
    </p:spTree>
    <p:extLst>
      <p:ext uri="{BB962C8B-B14F-4D97-AF65-F5344CB8AC3E}">
        <p14:creationId xmlns:p14="http://schemas.microsoft.com/office/powerpoint/2010/main" val="7786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p:txBody>
          <a:bodyPr/>
          <a:lstStyle/>
          <a:p>
            <a:r>
              <a:rPr lang="en-US" dirty="0"/>
              <a:t>Grandes </a:t>
            </a:r>
            <a:r>
              <a:rPr lang="en-US" dirty="0" err="1"/>
              <a:t>étapes</a:t>
            </a:r>
            <a:r>
              <a:rPr lang="en-US" dirty="0"/>
              <a:t> de </a:t>
            </a:r>
            <a:r>
              <a:rPr lang="en-US" dirty="0" err="1"/>
              <a:t>réalisation</a:t>
            </a:r>
            <a:endParaRPr lang="fr-CH" dirty="0"/>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5</a:t>
            </a:fld>
            <a:endParaRPr lang="en-US" dirty="0"/>
          </a:p>
        </p:txBody>
      </p:sp>
      <p:pic>
        <p:nvPicPr>
          <p:cNvPr id="7" name="Image 6"/>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2005035" y="1827208"/>
            <a:ext cx="1505622" cy="1505622"/>
          </a:xfrm>
          <a:prstGeom prst="rect">
            <a:avLst/>
          </a:prstGeom>
        </p:spPr>
      </p:pic>
      <p:sp>
        <p:nvSpPr>
          <p:cNvPr id="8" name="TextBox 126"/>
          <p:cNvSpPr txBox="1"/>
          <p:nvPr>
            <p:custDataLst>
              <p:tags r:id="rId5"/>
            </p:custDataLst>
          </p:nvPr>
        </p:nvSpPr>
        <p:spPr>
          <a:xfrm>
            <a:off x="911424" y="1196752"/>
            <a:ext cx="3600400" cy="584775"/>
          </a:xfrm>
          <a:prstGeom prst="rect">
            <a:avLst/>
          </a:prstGeom>
          <a:noFill/>
        </p:spPr>
        <p:txBody>
          <a:bodyPr wrap="square" rtlCol="0">
            <a:spAutoFit/>
          </a:bodyPr>
          <a:lstStyle/>
          <a:p>
            <a:pPr algn="ct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État d’art des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affichages</a:t>
            </a: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interactifs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117"/>
          <p:cNvSpPr txBox="1"/>
          <p:nvPr>
            <p:custDataLst>
              <p:tags r:id="rId6"/>
            </p:custDataLst>
          </p:nvPr>
        </p:nvSpPr>
        <p:spPr>
          <a:xfrm>
            <a:off x="7068106" y="1196752"/>
            <a:ext cx="2880320" cy="338554"/>
          </a:xfrm>
          <a:prstGeom prst="rect">
            <a:avLst/>
          </a:prstGeom>
          <a:noFill/>
        </p:spPr>
        <p:txBody>
          <a:bodyPr wrap="square" rtlCol="0">
            <a:spAutoFit/>
          </a:bodyPr>
          <a:lstStyle/>
          <a:p>
            <a:pPr algn="ct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Catalogue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d’interactions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Image 10"/>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7557047" y="1559322"/>
            <a:ext cx="1902437" cy="1902437"/>
          </a:xfrm>
          <a:prstGeom prst="rect">
            <a:avLst/>
          </a:prstGeom>
        </p:spPr>
      </p:pic>
      <p:pic>
        <p:nvPicPr>
          <p:cNvPr id="13" name="Image 12"/>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7755165" y="4440414"/>
            <a:ext cx="1506203" cy="1506203"/>
          </a:xfrm>
          <a:prstGeom prst="rect">
            <a:avLst/>
          </a:prstGeom>
        </p:spPr>
      </p:pic>
      <p:sp>
        <p:nvSpPr>
          <p:cNvPr id="14" name="TextBox 117"/>
          <p:cNvSpPr txBox="1"/>
          <p:nvPr>
            <p:custDataLst>
              <p:tags r:id="rId9"/>
            </p:custDataLst>
          </p:nvPr>
        </p:nvSpPr>
        <p:spPr>
          <a:xfrm>
            <a:off x="7068106" y="3781809"/>
            <a:ext cx="2880320" cy="338554"/>
          </a:xfrm>
          <a:prstGeom prst="rect">
            <a:avLst/>
          </a:prstGeom>
          <a:noFill/>
        </p:spPr>
        <p:txBody>
          <a:bodyPr wrap="square" rtlCol="0">
            <a:spAutoFit/>
          </a:bodyPr>
          <a:lstStyle/>
          <a:p>
            <a:pPr algn="ct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Scénarios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Image 14"/>
          <p:cNvPicPr>
            <a:picLocks noChangeAspect="1"/>
          </p:cNvPicPr>
          <p:nvPr>
            <p:custDataLst>
              <p:tags r:id="rId10"/>
            </p:custDataLst>
          </p:nvPr>
        </p:nvPicPr>
        <p:blipFill>
          <a:blip r:embed="rId22">
            <a:extLst>
              <a:ext uri="{28A0092B-C50C-407E-A947-70E740481C1C}">
                <a14:useLocalDpi xmlns:a14="http://schemas.microsoft.com/office/drawing/2010/main" val="0"/>
              </a:ext>
            </a:extLst>
          </a:blip>
          <a:stretch>
            <a:fillRect/>
          </a:stretch>
        </p:blipFill>
        <p:spPr>
          <a:xfrm>
            <a:off x="1958521" y="4440414"/>
            <a:ext cx="1506203" cy="1506203"/>
          </a:xfrm>
          <a:prstGeom prst="rect">
            <a:avLst/>
          </a:prstGeom>
        </p:spPr>
      </p:pic>
      <p:sp>
        <p:nvSpPr>
          <p:cNvPr id="16" name="TextBox 117"/>
          <p:cNvSpPr txBox="1"/>
          <p:nvPr>
            <p:custDataLst>
              <p:tags r:id="rId11"/>
            </p:custDataLst>
          </p:nvPr>
        </p:nvSpPr>
        <p:spPr>
          <a:xfrm>
            <a:off x="1402387" y="3781809"/>
            <a:ext cx="2618473" cy="338554"/>
          </a:xfrm>
          <a:prstGeom prst="rect">
            <a:avLst/>
          </a:prstGeom>
          <a:noFill/>
        </p:spPr>
        <p:txBody>
          <a:bodyPr wrap="square" rtlCol="0">
            <a:spAutoFit/>
          </a:bodyPr>
          <a:lstStyle/>
          <a:p>
            <a:pPr algn="ct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Implémentations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Connecteur droit avec flèche 19"/>
          <p:cNvCxnSpPr>
            <a:stCxn id="7" idx="3"/>
          </p:cNvCxnSpPr>
          <p:nvPr>
            <p:custDataLst>
              <p:tags r:id="rId12"/>
            </p:custDataLst>
          </p:nvPr>
        </p:nvCxnSpPr>
        <p:spPr>
          <a:xfrm flipV="1">
            <a:off x="3510657" y="2564904"/>
            <a:ext cx="3953495" cy="151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 en arc 22"/>
          <p:cNvCxnSpPr>
            <a:stCxn id="11" idx="3"/>
            <a:endCxn id="13" idx="3"/>
          </p:cNvCxnSpPr>
          <p:nvPr>
            <p:custDataLst>
              <p:tags r:id="rId13"/>
            </p:custDataLst>
          </p:nvPr>
        </p:nvCxnSpPr>
        <p:spPr>
          <a:xfrm flipH="1">
            <a:off x="9261368" y="2510541"/>
            <a:ext cx="198116" cy="2682975"/>
          </a:xfrm>
          <a:prstGeom prst="curvedConnector3">
            <a:avLst>
              <a:gd name="adj1" fmla="val -479496"/>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2" name="Connecteur droit avec flèche 31"/>
          <p:cNvCxnSpPr>
            <a:stCxn id="13" idx="1"/>
          </p:cNvCxnSpPr>
          <p:nvPr>
            <p:custDataLst>
              <p:tags r:id="rId14"/>
            </p:custDataLst>
          </p:nvPr>
        </p:nvCxnSpPr>
        <p:spPr>
          <a:xfrm flipH="1">
            <a:off x="3510657" y="5193516"/>
            <a:ext cx="42445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ZoneTexte 32"/>
          <p:cNvSpPr txBox="1"/>
          <p:nvPr>
            <p:custDataLst>
              <p:tags r:id="rId15"/>
            </p:custDataLst>
          </p:nvPr>
        </p:nvSpPr>
        <p:spPr>
          <a:xfrm>
            <a:off x="4968248" y="2053881"/>
            <a:ext cx="1207575" cy="369332"/>
          </a:xfrm>
          <a:prstGeom prst="rect">
            <a:avLst/>
          </a:prstGeom>
          <a:noFill/>
        </p:spPr>
        <p:txBody>
          <a:bodyPr wrap="none" rtlCol="0">
            <a:spAutoFit/>
          </a:bodyPr>
          <a:lstStyle/>
          <a:p>
            <a:r>
              <a:rPr lang="fr-CH" i="1" dirty="0">
                <a:latin typeface="Open Sans" panose="020B0606030504020204" pitchFamily="34" charset="0"/>
                <a:ea typeface="Open Sans" panose="020B0606030504020204" pitchFamily="34" charset="0"/>
                <a:cs typeface="Open Sans" panose="020B0606030504020204" pitchFamily="34" charset="0"/>
              </a:rPr>
              <a:t>Extraction</a:t>
            </a:r>
          </a:p>
        </p:txBody>
      </p:sp>
      <p:sp>
        <p:nvSpPr>
          <p:cNvPr id="36" name="ZoneTexte 35"/>
          <p:cNvSpPr txBox="1"/>
          <p:nvPr>
            <p:custDataLst>
              <p:tags r:id="rId16"/>
            </p:custDataLst>
          </p:nvPr>
        </p:nvSpPr>
        <p:spPr>
          <a:xfrm>
            <a:off x="10560017" y="3667362"/>
            <a:ext cx="1398140" cy="369332"/>
          </a:xfrm>
          <a:prstGeom prst="rect">
            <a:avLst/>
          </a:prstGeom>
          <a:noFill/>
        </p:spPr>
        <p:txBody>
          <a:bodyPr wrap="none" rtlCol="0">
            <a:spAutoFit/>
          </a:bodyPr>
          <a:lstStyle/>
          <a:p>
            <a:r>
              <a:rPr lang="fr-CH" i="1" dirty="0">
                <a:latin typeface="Open Sans" panose="020B0606030504020204" pitchFamily="34" charset="0"/>
                <a:ea typeface="Open Sans" panose="020B0606030504020204" pitchFamily="34" charset="0"/>
                <a:cs typeface="Open Sans" panose="020B0606030504020204" pitchFamily="34" charset="0"/>
              </a:rPr>
              <a:t>Exploitation</a:t>
            </a:r>
          </a:p>
        </p:txBody>
      </p:sp>
      <p:sp>
        <p:nvSpPr>
          <p:cNvPr id="37" name="ZoneTexte 36"/>
          <p:cNvSpPr txBox="1"/>
          <p:nvPr>
            <p:custDataLst>
              <p:tags r:id="rId17"/>
            </p:custDataLst>
          </p:nvPr>
        </p:nvSpPr>
        <p:spPr>
          <a:xfrm>
            <a:off x="4976777" y="4632299"/>
            <a:ext cx="1305165" cy="369332"/>
          </a:xfrm>
          <a:prstGeom prst="rect">
            <a:avLst/>
          </a:prstGeom>
          <a:noFill/>
        </p:spPr>
        <p:txBody>
          <a:bodyPr wrap="none" rtlCol="0">
            <a:spAutoFit/>
          </a:bodyPr>
          <a:lstStyle/>
          <a:p>
            <a:r>
              <a:rPr lang="fr-CH" i="1" dirty="0">
                <a:latin typeface="Open Sans" panose="020B0606030504020204" pitchFamily="34" charset="0"/>
                <a:ea typeface="Open Sans" panose="020B0606030504020204" pitchFamily="34" charset="0"/>
                <a:cs typeface="Open Sans" panose="020B0606030504020204" pitchFamily="34" charset="0"/>
              </a:rPr>
              <a:t>Réalisation</a:t>
            </a:r>
          </a:p>
        </p:txBody>
      </p:sp>
    </p:spTree>
    <p:extLst>
      <p:ext uri="{BB962C8B-B14F-4D97-AF65-F5344CB8AC3E}">
        <p14:creationId xmlns:p14="http://schemas.microsoft.com/office/powerpoint/2010/main" val="390255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P spid="33" grpId="0"/>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endParaRPr lang="fr-CH"/>
          </a:p>
        </p:txBody>
      </p:sp>
      <p:sp>
        <p:nvSpPr>
          <p:cNvPr id="3" name="Titre 2"/>
          <p:cNvSpPr>
            <a:spLocks noGrp="1"/>
          </p:cNvSpPr>
          <p:nvPr>
            <p:ph type="title"/>
            <p:custDataLst>
              <p:tags r:id="rId2"/>
            </p:custDataLst>
          </p:nvPr>
        </p:nvSpPr>
        <p:spPr/>
        <p:txBody>
          <a:bodyPr/>
          <a:lstStyle/>
          <a:p>
            <a:r>
              <a:rPr lang="en-US" dirty="0"/>
              <a:t>Grandes </a:t>
            </a:r>
            <a:r>
              <a:rPr lang="en-US" dirty="0" err="1"/>
              <a:t>étapes</a:t>
            </a:r>
            <a:r>
              <a:rPr lang="en-US" dirty="0"/>
              <a:t> de </a:t>
            </a:r>
            <a:r>
              <a:rPr lang="en-US" dirty="0" err="1"/>
              <a:t>réalisation</a:t>
            </a:r>
            <a:endParaRPr lang="fr-CH" dirty="0"/>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6</a:t>
            </a:fld>
            <a:endParaRPr lang="en-US" dirty="0"/>
          </a:p>
        </p:txBody>
      </p:sp>
      <p:pic>
        <p:nvPicPr>
          <p:cNvPr id="7" name="Image 6"/>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2005035" y="1827208"/>
            <a:ext cx="1505622" cy="1505622"/>
          </a:xfrm>
          <a:prstGeom prst="rect">
            <a:avLst/>
          </a:prstGeom>
        </p:spPr>
      </p:pic>
      <p:sp>
        <p:nvSpPr>
          <p:cNvPr id="8" name="TextBox 126"/>
          <p:cNvSpPr txBox="1"/>
          <p:nvPr>
            <p:custDataLst>
              <p:tags r:id="rId5"/>
            </p:custDataLst>
          </p:nvPr>
        </p:nvSpPr>
        <p:spPr>
          <a:xfrm>
            <a:off x="911424" y="1196752"/>
            <a:ext cx="3600400" cy="584775"/>
          </a:xfrm>
          <a:prstGeom prst="rect">
            <a:avLst/>
          </a:prstGeom>
          <a:noFill/>
        </p:spPr>
        <p:txBody>
          <a:bodyPr wrap="square" rtlCol="0">
            <a:spAutoFit/>
          </a:bodyPr>
          <a:lstStyle/>
          <a:p>
            <a:pPr algn="ct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État d’art des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affichages</a:t>
            </a: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interactifs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117"/>
          <p:cNvSpPr txBox="1"/>
          <p:nvPr>
            <p:custDataLst>
              <p:tags r:id="rId6"/>
            </p:custDataLst>
          </p:nvPr>
        </p:nvSpPr>
        <p:spPr>
          <a:xfrm>
            <a:off x="7068106" y="1196752"/>
            <a:ext cx="2880320" cy="338554"/>
          </a:xfrm>
          <a:prstGeom prst="rect">
            <a:avLst/>
          </a:prstGeom>
          <a:noFill/>
        </p:spPr>
        <p:txBody>
          <a:bodyPr wrap="square" rtlCol="0">
            <a:spAutoFit/>
          </a:bodyPr>
          <a:lstStyle/>
          <a:p>
            <a:pPr algn="ct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Catalogue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d’interactions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Image 10"/>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7557047" y="1559322"/>
            <a:ext cx="1902437" cy="1902437"/>
          </a:xfrm>
          <a:prstGeom prst="rect">
            <a:avLst/>
          </a:prstGeom>
        </p:spPr>
      </p:pic>
      <p:pic>
        <p:nvPicPr>
          <p:cNvPr id="13" name="Image 12"/>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7755165" y="4440414"/>
            <a:ext cx="1506203" cy="1506203"/>
          </a:xfrm>
          <a:prstGeom prst="rect">
            <a:avLst/>
          </a:prstGeom>
        </p:spPr>
      </p:pic>
      <p:sp>
        <p:nvSpPr>
          <p:cNvPr id="14" name="TextBox 117"/>
          <p:cNvSpPr txBox="1"/>
          <p:nvPr>
            <p:custDataLst>
              <p:tags r:id="rId9"/>
            </p:custDataLst>
          </p:nvPr>
        </p:nvSpPr>
        <p:spPr>
          <a:xfrm>
            <a:off x="7068106" y="3781809"/>
            <a:ext cx="2880320" cy="338554"/>
          </a:xfrm>
          <a:prstGeom prst="rect">
            <a:avLst/>
          </a:prstGeom>
          <a:noFill/>
        </p:spPr>
        <p:txBody>
          <a:bodyPr wrap="square" rtlCol="0">
            <a:spAutoFit/>
          </a:bodyPr>
          <a:lstStyle/>
          <a:p>
            <a:pPr algn="ct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Scénarios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Image 14"/>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811692" y="3555906"/>
            <a:ext cx="790359" cy="790359"/>
          </a:xfrm>
          <a:prstGeom prst="rect">
            <a:avLst/>
          </a:prstGeom>
        </p:spPr>
      </p:pic>
      <p:sp>
        <p:nvSpPr>
          <p:cNvPr id="16" name="TextBox 117"/>
          <p:cNvSpPr txBox="1"/>
          <p:nvPr>
            <p:custDataLst>
              <p:tags r:id="rId11"/>
            </p:custDataLst>
          </p:nvPr>
        </p:nvSpPr>
        <p:spPr>
          <a:xfrm>
            <a:off x="1402387" y="3781809"/>
            <a:ext cx="2618473" cy="338554"/>
          </a:xfrm>
          <a:prstGeom prst="rect">
            <a:avLst/>
          </a:prstGeom>
          <a:noFill/>
        </p:spPr>
        <p:txBody>
          <a:bodyPr wrap="square" rtlCol="0">
            <a:spAutoFit/>
          </a:bodyPr>
          <a:lstStyle/>
          <a:p>
            <a:pPr algn="ct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Implémentations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Connecteur droit avec flèche 19"/>
          <p:cNvCxnSpPr>
            <a:stCxn id="7" idx="3"/>
          </p:cNvCxnSpPr>
          <p:nvPr>
            <p:custDataLst>
              <p:tags r:id="rId12"/>
            </p:custDataLst>
          </p:nvPr>
        </p:nvCxnSpPr>
        <p:spPr>
          <a:xfrm flipV="1">
            <a:off x="3510657" y="2564904"/>
            <a:ext cx="3953495" cy="151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 en arc 22"/>
          <p:cNvCxnSpPr>
            <a:stCxn id="11" idx="3"/>
            <a:endCxn id="13" idx="3"/>
          </p:cNvCxnSpPr>
          <p:nvPr>
            <p:custDataLst>
              <p:tags r:id="rId13"/>
            </p:custDataLst>
          </p:nvPr>
        </p:nvCxnSpPr>
        <p:spPr>
          <a:xfrm flipH="1">
            <a:off x="9261368" y="2510541"/>
            <a:ext cx="198116" cy="2682975"/>
          </a:xfrm>
          <a:prstGeom prst="curvedConnector3">
            <a:avLst>
              <a:gd name="adj1" fmla="val -479496"/>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32" name="Connecteur droit avec flèche 31"/>
          <p:cNvCxnSpPr>
            <a:stCxn id="13" idx="1"/>
          </p:cNvCxnSpPr>
          <p:nvPr>
            <p:custDataLst>
              <p:tags r:id="rId14"/>
            </p:custDataLst>
          </p:nvPr>
        </p:nvCxnSpPr>
        <p:spPr>
          <a:xfrm flipH="1" flipV="1">
            <a:off x="4101056" y="5193515"/>
            <a:ext cx="3654109"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ZoneTexte 32"/>
          <p:cNvSpPr txBox="1"/>
          <p:nvPr>
            <p:custDataLst>
              <p:tags r:id="rId15"/>
            </p:custDataLst>
          </p:nvPr>
        </p:nvSpPr>
        <p:spPr>
          <a:xfrm>
            <a:off x="4968248" y="2053881"/>
            <a:ext cx="1207575" cy="369332"/>
          </a:xfrm>
          <a:prstGeom prst="rect">
            <a:avLst/>
          </a:prstGeom>
          <a:noFill/>
        </p:spPr>
        <p:txBody>
          <a:bodyPr wrap="none" rtlCol="0">
            <a:spAutoFit/>
          </a:bodyPr>
          <a:lstStyle/>
          <a:p>
            <a:r>
              <a:rPr lang="fr-CH" i="1" dirty="0">
                <a:latin typeface="Open Sans" panose="020B0606030504020204" pitchFamily="34" charset="0"/>
                <a:ea typeface="Open Sans" panose="020B0606030504020204" pitchFamily="34" charset="0"/>
                <a:cs typeface="Open Sans" panose="020B0606030504020204" pitchFamily="34" charset="0"/>
              </a:rPr>
              <a:t>Extraction</a:t>
            </a:r>
          </a:p>
        </p:txBody>
      </p:sp>
      <p:sp>
        <p:nvSpPr>
          <p:cNvPr id="36" name="ZoneTexte 35"/>
          <p:cNvSpPr txBox="1"/>
          <p:nvPr>
            <p:custDataLst>
              <p:tags r:id="rId16"/>
            </p:custDataLst>
          </p:nvPr>
        </p:nvSpPr>
        <p:spPr>
          <a:xfrm>
            <a:off x="10560017" y="3667362"/>
            <a:ext cx="1398140" cy="369332"/>
          </a:xfrm>
          <a:prstGeom prst="rect">
            <a:avLst/>
          </a:prstGeom>
          <a:noFill/>
        </p:spPr>
        <p:txBody>
          <a:bodyPr wrap="none" rtlCol="0">
            <a:spAutoFit/>
          </a:bodyPr>
          <a:lstStyle/>
          <a:p>
            <a:r>
              <a:rPr lang="fr-CH" i="1" dirty="0">
                <a:latin typeface="Open Sans" panose="020B0606030504020204" pitchFamily="34" charset="0"/>
                <a:ea typeface="Open Sans" panose="020B0606030504020204" pitchFamily="34" charset="0"/>
                <a:cs typeface="Open Sans" panose="020B0606030504020204" pitchFamily="34" charset="0"/>
              </a:rPr>
              <a:t>Exploitation</a:t>
            </a:r>
          </a:p>
        </p:txBody>
      </p:sp>
      <p:sp>
        <p:nvSpPr>
          <p:cNvPr id="37" name="ZoneTexte 36"/>
          <p:cNvSpPr txBox="1"/>
          <p:nvPr>
            <p:custDataLst>
              <p:tags r:id="rId17"/>
            </p:custDataLst>
          </p:nvPr>
        </p:nvSpPr>
        <p:spPr>
          <a:xfrm>
            <a:off x="4976777" y="4632299"/>
            <a:ext cx="1305165" cy="369332"/>
          </a:xfrm>
          <a:prstGeom prst="rect">
            <a:avLst/>
          </a:prstGeom>
          <a:noFill/>
        </p:spPr>
        <p:txBody>
          <a:bodyPr wrap="none" rtlCol="0">
            <a:spAutoFit/>
          </a:bodyPr>
          <a:lstStyle/>
          <a:p>
            <a:r>
              <a:rPr lang="fr-CH" i="1" dirty="0">
                <a:latin typeface="Open Sans" panose="020B0606030504020204" pitchFamily="34" charset="0"/>
                <a:ea typeface="Open Sans" panose="020B0606030504020204" pitchFamily="34" charset="0"/>
                <a:cs typeface="Open Sans" panose="020B0606030504020204" pitchFamily="34" charset="0"/>
              </a:rPr>
              <a:t>Réalisation</a:t>
            </a:r>
          </a:p>
        </p:txBody>
      </p:sp>
      <p:sp>
        <p:nvSpPr>
          <p:cNvPr id="19" name="TextBox 117"/>
          <p:cNvSpPr txBox="1"/>
          <p:nvPr>
            <p:custDataLst>
              <p:tags r:id="rId18"/>
            </p:custDataLst>
          </p:nvPr>
        </p:nvSpPr>
        <p:spPr>
          <a:xfrm>
            <a:off x="1482583" y="4362518"/>
            <a:ext cx="2618473"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Tests de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faisabilités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Tests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utilisateurs</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Scénario</a:t>
            </a:r>
            <a:r>
              <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rgbClr val="2D3E50"/>
                </a:solidFill>
                <a:latin typeface="Open Sans" panose="020B0606030504020204" pitchFamily="34" charset="0"/>
                <a:ea typeface="Open Sans" panose="020B0606030504020204" pitchFamily="34" charset="0"/>
                <a:cs typeface="Open Sans" panose="020B0606030504020204" pitchFamily="34" charset="0"/>
              </a:rPr>
              <a:t>concret</a:t>
            </a:r>
            <a:endParaRPr lang="en-US" sz="1600"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8343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a:xfrm>
            <a:off x="767410" y="3171430"/>
            <a:ext cx="10657182" cy="617610"/>
          </a:xfrm>
        </p:spPr>
        <p:txBody>
          <a:bodyPr/>
          <a:lstStyle/>
          <a:p>
            <a:pPr algn="ctr"/>
            <a:r>
              <a:rPr lang="fr-CH" sz="5400" dirty="0"/>
              <a:t>État d’art des affichages interactif</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7</a:t>
            </a:fld>
            <a:endParaRPr lang="en-US" dirty="0"/>
          </a:p>
        </p:txBody>
      </p:sp>
      <p:pic>
        <p:nvPicPr>
          <p:cNvPr id="5" name="Image 4"/>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343190" y="764704"/>
            <a:ext cx="1505622" cy="1505622"/>
          </a:xfrm>
          <a:prstGeom prst="rect">
            <a:avLst/>
          </a:prstGeom>
        </p:spPr>
      </p:pic>
    </p:spTree>
    <p:extLst>
      <p:ext uri="{BB962C8B-B14F-4D97-AF65-F5344CB8AC3E}">
        <p14:creationId xmlns:p14="http://schemas.microsoft.com/office/powerpoint/2010/main" val="419834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custDataLst>
              <p:tags r:id="rId1"/>
            </p:custDataLst>
          </p:nvPr>
        </p:nvSpPr>
        <p:spPr/>
        <p:txBody>
          <a:bodyPr/>
          <a:lstStyle/>
          <a:p>
            <a:r>
              <a:rPr lang="fr-CH" dirty="0"/>
              <a:t>État d’art des affichages interactif</a:t>
            </a:r>
          </a:p>
        </p:txBody>
      </p:sp>
      <p:sp>
        <p:nvSpPr>
          <p:cNvPr id="4" name="Espace réservé du numéro de diapositive 3"/>
          <p:cNvSpPr>
            <a:spLocks noGrp="1"/>
          </p:cNvSpPr>
          <p:nvPr>
            <p:ph type="sldNum" sz="quarter" idx="12"/>
            <p:custDataLst>
              <p:tags r:id="rId2"/>
            </p:custDataLst>
          </p:nvPr>
        </p:nvSpPr>
        <p:spPr/>
        <p:txBody>
          <a:bodyPr/>
          <a:lstStyle/>
          <a:p>
            <a:fld id="{F68327C5-B821-4FE9-A59A-A60D9EB59A9A}" type="slidenum">
              <a:rPr lang="en-US" smtClean="0"/>
              <a:pPr/>
              <a:t>8</a:t>
            </a:fld>
            <a:endParaRPr lang="en-US" dirty="0"/>
          </a:p>
        </p:txBody>
      </p:sp>
      <p:sp>
        <p:nvSpPr>
          <p:cNvPr id="7" name="Sous-titre 6"/>
          <p:cNvSpPr>
            <a:spLocks noGrp="1"/>
          </p:cNvSpPr>
          <p:nvPr>
            <p:ph type="subTitle" idx="1"/>
            <p:custDataLst>
              <p:tags r:id="rId3"/>
            </p:custDataLst>
          </p:nvPr>
        </p:nvSpPr>
        <p:spPr/>
        <p:txBody>
          <a:bodyPr/>
          <a:lstStyle/>
          <a:p>
            <a:r>
              <a:rPr lang="fr-CH" dirty="0"/>
              <a:t>Classification par domaines sociaux</a:t>
            </a:r>
          </a:p>
        </p:txBody>
      </p:sp>
      <p:sp>
        <p:nvSpPr>
          <p:cNvPr id="12" name="ZoneTexte 11"/>
          <p:cNvSpPr txBox="1"/>
          <p:nvPr>
            <p:custDataLst>
              <p:tags r:id="rId4"/>
            </p:custDataLst>
          </p:nvPr>
        </p:nvSpPr>
        <p:spPr>
          <a:xfrm>
            <a:off x="2516089" y="4248543"/>
            <a:ext cx="668260" cy="369332"/>
          </a:xfrm>
          <a:prstGeom prst="rect">
            <a:avLst/>
          </a:prstGeom>
          <a:noFill/>
        </p:spPr>
        <p:txBody>
          <a:bodyPr wrap="none" rtlCol="0">
            <a:spAutoFit/>
          </a:bodyPr>
          <a:lstStyle/>
          <a:p>
            <a:pPr algn="ctr"/>
            <a:r>
              <a:rPr lang="fr-CH" b="1" dirty="0">
                <a:solidFill>
                  <a:srgbClr val="2D3E50"/>
                </a:solidFill>
              </a:rPr>
              <a:t>Privé</a:t>
            </a:r>
          </a:p>
        </p:txBody>
      </p:sp>
      <p:sp>
        <p:nvSpPr>
          <p:cNvPr id="13" name="ZoneTexte 12"/>
          <p:cNvSpPr txBox="1"/>
          <p:nvPr>
            <p:custDataLst>
              <p:tags r:id="rId5"/>
            </p:custDataLst>
          </p:nvPr>
        </p:nvSpPr>
        <p:spPr>
          <a:xfrm>
            <a:off x="5587406" y="4248543"/>
            <a:ext cx="1206869" cy="369332"/>
          </a:xfrm>
          <a:prstGeom prst="rect">
            <a:avLst/>
          </a:prstGeom>
          <a:noFill/>
        </p:spPr>
        <p:txBody>
          <a:bodyPr wrap="none" rtlCol="0">
            <a:spAutoFit/>
          </a:bodyPr>
          <a:lstStyle/>
          <a:p>
            <a:pPr algn="ctr"/>
            <a:r>
              <a:rPr lang="fr-CH" b="1" dirty="0">
                <a:solidFill>
                  <a:srgbClr val="2D3E50"/>
                </a:solidFill>
              </a:rPr>
              <a:t>Semi-privé</a:t>
            </a:r>
          </a:p>
        </p:txBody>
      </p:sp>
      <p:pic>
        <p:nvPicPr>
          <p:cNvPr id="14" name="Image 13"/>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5303912" y="2204864"/>
            <a:ext cx="1732884" cy="1732884"/>
          </a:xfrm>
          <a:prstGeom prst="rect">
            <a:avLst/>
          </a:prstGeom>
        </p:spPr>
      </p:pic>
      <p:pic>
        <p:nvPicPr>
          <p:cNvPr id="16" name="Image 15"/>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8569841" y="2753892"/>
            <a:ext cx="1611212" cy="1611212"/>
          </a:xfrm>
          <a:prstGeom prst="rect">
            <a:avLst/>
          </a:prstGeom>
        </p:spPr>
      </p:pic>
      <p:sp>
        <p:nvSpPr>
          <p:cNvPr id="17" name="ZoneTexte 16"/>
          <p:cNvSpPr txBox="1"/>
          <p:nvPr>
            <p:custDataLst>
              <p:tags r:id="rId8"/>
            </p:custDataLst>
          </p:nvPr>
        </p:nvSpPr>
        <p:spPr>
          <a:xfrm>
            <a:off x="9015166" y="4288206"/>
            <a:ext cx="763351" cy="369332"/>
          </a:xfrm>
          <a:prstGeom prst="rect">
            <a:avLst/>
          </a:prstGeom>
          <a:noFill/>
        </p:spPr>
        <p:txBody>
          <a:bodyPr wrap="none" rtlCol="0">
            <a:spAutoFit/>
          </a:bodyPr>
          <a:lstStyle/>
          <a:p>
            <a:pPr algn="ctr"/>
            <a:r>
              <a:rPr lang="fr-CH" b="1" dirty="0">
                <a:solidFill>
                  <a:srgbClr val="2D3E50"/>
                </a:solidFill>
              </a:rPr>
              <a:t>Public</a:t>
            </a:r>
          </a:p>
        </p:txBody>
      </p:sp>
      <p:pic>
        <p:nvPicPr>
          <p:cNvPr id="2" name="Image 1"/>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2063552" y="2431196"/>
            <a:ext cx="1573868" cy="1573868"/>
          </a:xfrm>
          <a:prstGeom prst="rect">
            <a:avLst/>
          </a:prstGeom>
        </p:spPr>
      </p:pic>
    </p:spTree>
    <p:extLst>
      <p:ext uri="{BB962C8B-B14F-4D97-AF65-F5344CB8AC3E}">
        <p14:creationId xmlns:p14="http://schemas.microsoft.com/office/powerpoint/2010/main" val="13056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custDataLst>
              <p:tags r:id="rId1"/>
            </p:custDataLst>
          </p:nvPr>
        </p:nvSpPr>
        <p:spPr/>
        <p:txBody>
          <a:bodyPr/>
          <a:lstStyle/>
          <a:p>
            <a:r>
              <a:rPr lang="fr-CH" dirty="0"/>
              <a:t>Domaine privé</a:t>
            </a:r>
          </a:p>
        </p:txBody>
      </p:sp>
      <p:sp>
        <p:nvSpPr>
          <p:cNvPr id="3" name="Titre 2"/>
          <p:cNvSpPr>
            <a:spLocks noGrp="1"/>
          </p:cNvSpPr>
          <p:nvPr>
            <p:ph type="title"/>
            <p:custDataLst>
              <p:tags r:id="rId2"/>
            </p:custDataLst>
          </p:nvPr>
        </p:nvSpPr>
        <p:spPr/>
        <p:txBody>
          <a:bodyPr/>
          <a:lstStyle/>
          <a:p>
            <a:r>
              <a:rPr lang="fr-CH" dirty="0"/>
              <a:t>État d’art des affichages interactif</a:t>
            </a:r>
          </a:p>
        </p:txBody>
      </p:sp>
      <p:sp>
        <p:nvSpPr>
          <p:cNvPr id="4" name="Espace réservé du numéro de diapositive 3"/>
          <p:cNvSpPr>
            <a:spLocks noGrp="1"/>
          </p:cNvSpPr>
          <p:nvPr>
            <p:ph type="sldNum" sz="quarter" idx="12"/>
            <p:custDataLst>
              <p:tags r:id="rId3"/>
            </p:custDataLst>
          </p:nvPr>
        </p:nvSpPr>
        <p:spPr/>
        <p:txBody>
          <a:bodyPr/>
          <a:lstStyle/>
          <a:p>
            <a:fld id="{F68327C5-B821-4FE9-A59A-A60D9EB59A9A}" type="slidenum">
              <a:rPr lang="en-US" smtClean="0"/>
              <a:pPr/>
              <a:t>9</a:t>
            </a:fld>
            <a:endParaRPr lang="en-US" dirty="0"/>
          </a:p>
        </p:txBody>
      </p:sp>
      <p:pic>
        <p:nvPicPr>
          <p:cNvPr id="6" name="Image 5"/>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623392" y="990822"/>
            <a:ext cx="871287" cy="871287"/>
          </a:xfrm>
          <a:prstGeom prst="rect">
            <a:avLst/>
          </a:prstGeom>
        </p:spPr>
      </p:pic>
      <p:pic>
        <p:nvPicPr>
          <p:cNvPr id="7" name="Image 6"/>
          <p:cNvPicPr>
            <a:picLocks noChangeAspect="1"/>
          </p:cNvPicPr>
          <p:nvPr>
            <p:custDataLst>
              <p:tags r:id="rId5"/>
            </p:custDataLst>
          </p:nvPr>
        </p:nvPicPr>
        <p:blipFill rotWithShape="1">
          <a:blip r:embed="rId9">
            <a:extLst>
              <a:ext uri="{28A0092B-C50C-407E-A947-70E740481C1C}">
                <a14:useLocalDpi xmlns:a14="http://schemas.microsoft.com/office/drawing/2010/main" val="0"/>
              </a:ext>
            </a:extLst>
          </a:blip>
          <a:srcRect t="16923" b="10484"/>
          <a:stretch/>
        </p:blipFill>
        <p:spPr>
          <a:xfrm>
            <a:off x="2855639" y="1862109"/>
            <a:ext cx="6851048" cy="3730014"/>
          </a:xfrm>
          <a:prstGeom prst="rect">
            <a:avLst/>
          </a:prstGeom>
          <a:ln>
            <a:noFill/>
          </a:ln>
          <a:effectLst>
            <a:outerShdw blurRad="190500" algn="tl" rotWithShape="0">
              <a:srgbClr val="000000">
                <a:alpha val="70000"/>
              </a:srgbClr>
            </a:outerShdw>
          </a:effectLst>
        </p:spPr>
      </p:pic>
      <p:sp>
        <p:nvSpPr>
          <p:cNvPr id="8" name="ZoneTexte 7"/>
          <p:cNvSpPr txBox="1"/>
          <p:nvPr>
            <p:custDataLst>
              <p:tags r:id="rId6"/>
            </p:custDataLst>
          </p:nvPr>
        </p:nvSpPr>
        <p:spPr>
          <a:xfrm>
            <a:off x="4802746" y="5733256"/>
            <a:ext cx="2956835" cy="369332"/>
          </a:xfrm>
          <a:prstGeom prst="rect">
            <a:avLst/>
          </a:prstGeom>
          <a:noFill/>
        </p:spPr>
        <p:txBody>
          <a:bodyPr wrap="none" rtlCol="0">
            <a:spAutoFit/>
          </a:bodyPr>
          <a:lstStyle/>
          <a:p>
            <a:r>
              <a:rPr lang="fr-CH" b="1" i="1" dirty="0"/>
              <a:t>Source : http://sheesham.in/</a:t>
            </a:r>
          </a:p>
        </p:txBody>
      </p:sp>
    </p:spTree>
    <p:extLst>
      <p:ext uri="{BB962C8B-B14F-4D97-AF65-F5344CB8AC3E}">
        <p14:creationId xmlns:p14="http://schemas.microsoft.com/office/powerpoint/2010/main" val="4145594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8"/>
</p:tagLst>
</file>

<file path=ppt/tags/tag101.xml><?xml version="1.0" encoding="utf-8"?>
<p:tagLst xmlns:a="http://schemas.openxmlformats.org/drawingml/2006/main" xmlns:r="http://schemas.openxmlformats.org/officeDocument/2006/relationships" xmlns:p="http://schemas.openxmlformats.org/presentationml/2006/main">
  <p:tag name="NUM" val="9"/>
</p:tagLst>
</file>

<file path=ppt/tags/tag102.xml><?xml version="1.0" encoding="utf-8"?>
<p:tagLst xmlns:a="http://schemas.openxmlformats.org/drawingml/2006/main" xmlns:r="http://schemas.openxmlformats.org/officeDocument/2006/relationships" xmlns:p="http://schemas.openxmlformats.org/presentationml/2006/main">
  <p:tag name="NUM" val="10"/>
</p:tagLst>
</file>

<file path=ppt/tags/tag103.xml><?xml version="1.0" encoding="utf-8"?>
<p:tagLst xmlns:a="http://schemas.openxmlformats.org/drawingml/2006/main" xmlns:r="http://schemas.openxmlformats.org/officeDocument/2006/relationships" xmlns:p="http://schemas.openxmlformats.org/presentationml/2006/main">
  <p:tag name="NUM" val="11"/>
</p:tagLst>
</file>

<file path=ppt/tags/tag104.xml><?xml version="1.0" encoding="utf-8"?>
<p:tagLst xmlns:a="http://schemas.openxmlformats.org/drawingml/2006/main" xmlns:r="http://schemas.openxmlformats.org/officeDocument/2006/relationships" xmlns:p="http://schemas.openxmlformats.org/presentationml/2006/main">
  <p:tag name="NUM" val="12"/>
</p:tagLst>
</file>

<file path=ppt/tags/tag105.xml><?xml version="1.0" encoding="utf-8"?>
<p:tagLst xmlns:a="http://schemas.openxmlformats.org/drawingml/2006/main" xmlns:r="http://schemas.openxmlformats.org/officeDocument/2006/relationships" xmlns:p="http://schemas.openxmlformats.org/presentationml/2006/main">
  <p:tag name="NUM" val="13"/>
</p:tagLst>
</file>

<file path=ppt/tags/tag106.xml><?xml version="1.0" encoding="utf-8"?>
<p:tagLst xmlns:a="http://schemas.openxmlformats.org/drawingml/2006/main" xmlns:r="http://schemas.openxmlformats.org/officeDocument/2006/relationships" xmlns:p="http://schemas.openxmlformats.org/presentationml/2006/main">
  <p:tag name="NUM" val="14"/>
</p:tagLst>
</file>

<file path=ppt/tags/tag107.xml><?xml version="1.0" encoding="utf-8"?>
<p:tagLst xmlns:a="http://schemas.openxmlformats.org/drawingml/2006/main" xmlns:r="http://schemas.openxmlformats.org/officeDocument/2006/relationships" xmlns:p="http://schemas.openxmlformats.org/presentationml/2006/main">
  <p:tag name="NUM" val="15"/>
</p:tagLst>
</file>

<file path=ppt/tags/tag108.xml><?xml version="1.0" encoding="utf-8"?>
<p:tagLst xmlns:a="http://schemas.openxmlformats.org/drawingml/2006/main" xmlns:r="http://schemas.openxmlformats.org/officeDocument/2006/relationships" xmlns:p="http://schemas.openxmlformats.org/presentationml/2006/main">
  <p:tag name="NUM" val="16"/>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4"/>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3"/>
</p:tagLst>
</file>

<file path=ppt/tags/tag116.xml><?xml version="1.0" encoding="utf-8"?>
<p:tagLst xmlns:a="http://schemas.openxmlformats.org/drawingml/2006/main" xmlns:r="http://schemas.openxmlformats.org/officeDocument/2006/relationships" xmlns:p="http://schemas.openxmlformats.org/presentationml/2006/main">
  <p:tag name="NUM" val="4"/>
</p:tagLst>
</file>

<file path=ppt/tags/tag117.xml><?xml version="1.0" encoding="utf-8"?>
<p:tagLst xmlns:a="http://schemas.openxmlformats.org/drawingml/2006/main" xmlns:r="http://schemas.openxmlformats.org/officeDocument/2006/relationships" xmlns:p="http://schemas.openxmlformats.org/presentationml/2006/main">
  <p:tag name="NUM" val="5"/>
</p:tagLst>
</file>

<file path=ppt/tags/tag118.xml><?xml version="1.0" encoding="utf-8"?>
<p:tagLst xmlns:a="http://schemas.openxmlformats.org/drawingml/2006/main" xmlns:r="http://schemas.openxmlformats.org/officeDocument/2006/relationships" xmlns:p="http://schemas.openxmlformats.org/presentationml/2006/main">
  <p:tag name="NUM" val="6"/>
</p:tagLst>
</file>

<file path=ppt/tags/tag119.xml><?xml version="1.0" encoding="utf-8"?>
<p:tagLst xmlns:a="http://schemas.openxmlformats.org/drawingml/2006/main" xmlns:r="http://schemas.openxmlformats.org/officeDocument/2006/relationships" xmlns:p="http://schemas.openxmlformats.org/presentationml/2006/main">
  <p:tag name="NUM" val="7"/>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8"/>
</p:tagLst>
</file>

<file path=ppt/tags/tag121.xml><?xml version="1.0" encoding="utf-8"?>
<p:tagLst xmlns:a="http://schemas.openxmlformats.org/drawingml/2006/main" xmlns:r="http://schemas.openxmlformats.org/officeDocument/2006/relationships" xmlns:p="http://schemas.openxmlformats.org/presentationml/2006/main">
  <p:tag name="NUM" val="9"/>
</p:tagLst>
</file>

<file path=ppt/tags/tag122.xml><?xml version="1.0" encoding="utf-8"?>
<p:tagLst xmlns:a="http://schemas.openxmlformats.org/drawingml/2006/main" xmlns:r="http://schemas.openxmlformats.org/officeDocument/2006/relationships" xmlns:p="http://schemas.openxmlformats.org/presentationml/2006/main">
  <p:tag name="NUM" val="10"/>
</p:tagLst>
</file>

<file path=ppt/tags/tag123.xml><?xml version="1.0" encoding="utf-8"?>
<p:tagLst xmlns:a="http://schemas.openxmlformats.org/drawingml/2006/main" xmlns:r="http://schemas.openxmlformats.org/officeDocument/2006/relationships" xmlns:p="http://schemas.openxmlformats.org/presentationml/2006/main">
  <p:tag name="NUM" val="11"/>
</p:tagLst>
</file>

<file path=ppt/tags/tag124.xml><?xml version="1.0" encoding="utf-8"?>
<p:tagLst xmlns:a="http://schemas.openxmlformats.org/drawingml/2006/main" xmlns:r="http://schemas.openxmlformats.org/officeDocument/2006/relationships" xmlns:p="http://schemas.openxmlformats.org/presentationml/2006/main">
  <p:tag name="NUM" val="12"/>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4"/>
</p:tagLst>
</file>

<file path=ppt/tags/tag129.xml><?xml version="1.0" encoding="utf-8"?>
<p:tagLst xmlns:a="http://schemas.openxmlformats.org/drawingml/2006/main" xmlns:r="http://schemas.openxmlformats.org/officeDocument/2006/relationships" xmlns:p="http://schemas.openxmlformats.org/presentationml/2006/main">
  <p:tag name="NUM" val="5"/>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6"/>
</p:tagLst>
</file>

<file path=ppt/tags/tag131.xml><?xml version="1.0" encoding="utf-8"?>
<p:tagLst xmlns:a="http://schemas.openxmlformats.org/drawingml/2006/main" xmlns:r="http://schemas.openxmlformats.org/officeDocument/2006/relationships" xmlns:p="http://schemas.openxmlformats.org/presentationml/2006/main">
  <p:tag name="NUM" val="7"/>
</p:tagLst>
</file>

<file path=ppt/tags/tag132.xml><?xml version="1.0" encoding="utf-8"?>
<p:tagLst xmlns:a="http://schemas.openxmlformats.org/drawingml/2006/main" xmlns:r="http://schemas.openxmlformats.org/officeDocument/2006/relationships" xmlns:p="http://schemas.openxmlformats.org/presentationml/2006/main">
  <p:tag name="NUM" val="8"/>
</p:tagLst>
</file>

<file path=ppt/tags/tag133.xml><?xml version="1.0" encoding="utf-8"?>
<p:tagLst xmlns:a="http://schemas.openxmlformats.org/drawingml/2006/main" xmlns:r="http://schemas.openxmlformats.org/officeDocument/2006/relationships" xmlns:p="http://schemas.openxmlformats.org/presentationml/2006/main">
  <p:tag name="NUM" val="9"/>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3"/>
</p:tagLst>
</file>

<file path=ppt/tags/tag137.xml><?xml version="1.0" encoding="utf-8"?>
<p:tagLst xmlns:a="http://schemas.openxmlformats.org/drawingml/2006/main" xmlns:r="http://schemas.openxmlformats.org/officeDocument/2006/relationships" xmlns:p="http://schemas.openxmlformats.org/presentationml/2006/main">
  <p:tag name="NUM" val="4"/>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4"/>
</p:tagLst>
</file>

<file path=ppt/tags/tag142.xml><?xml version="1.0" encoding="utf-8"?>
<p:tagLst xmlns:a="http://schemas.openxmlformats.org/drawingml/2006/main" xmlns:r="http://schemas.openxmlformats.org/officeDocument/2006/relationships" xmlns:p="http://schemas.openxmlformats.org/presentationml/2006/main">
  <p:tag name="NUM" val="5"/>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2"/>
</p:tagLst>
</file>

<file path=ppt/tags/tag145.xml><?xml version="1.0" encoding="utf-8"?>
<p:tagLst xmlns:a="http://schemas.openxmlformats.org/drawingml/2006/main" xmlns:r="http://schemas.openxmlformats.org/officeDocument/2006/relationships" xmlns:p="http://schemas.openxmlformats.org/presentationml/2006/main">
  <p:tag name="NUM" val="3"/>
</p:tagLst>
</file>

<file path=ppt/tags/tag146.xml><?xml version="1.0" encoding="utf-8"?>
<p:tagLst xmlns:a="http://schemas.openxmlformats.org/drawingml/2006/main" xmlns:r="http://schemas.openxmlformats.org/officeDocument/2006/relationships" xmlns:p="http://schemas.openxmlformats.org/presentationml/2006/main">
  <p:tag name="NUM" val="4"/>
</p:tagLst>
</file>

<file path=ppt/tags/tag147.xml><?xml version="1.0" encoding="utf-8"?>
<p:tagLst xmlns:a="http://schemas.openxmlformats.org/drawingml/2006/main" xmlns:r="http://schemas.openxmlformats.org/officeDocument/2006/relationships" xmlns:p="http://schemas.openxmlformats.org/presentationml/2006/main">
  <p:tag name="NUM" val="5"/>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4"/>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3"/>
</p:tagLst>
</file>

<file path=ppt/tags/tag155.xml><?xml version="1.0" encoding="utf-8"?>
<p:tagLst xmlns:a="http://schemas.openxmlformats.org/drawingml/2006/main" xmlns:r="http://schemas.openxmlformats.org/officeDocument/2006/relationships" xmlns:p="http://schemas.openxmlformats.org/presentationml/2006/main">
  <p:tag name="NUM" val="4"/>
</p:tagLst>
</file>

<file path=ppt/tags/tag156.xml><?xml version="1.0" encoding="utf-8"?>
<p:tagLst xmlns:a="http://schemas.openxmlformats.org/drawingml/2006/main" xmlns:r="http://schemas.openxmlformats.org/officeDocument/2006/relationships" xmlns:p="http://schemas.openxmlformats.org/presentationml/2006/main">
  <p:tag name="NUM" val="5"/>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5"/>
</p:tagLst>
</file>

<file path=ppt/tags/tag160.xml><?xml version="1.0" encoding="utf-8"?>
<p:tagLst xmlns:a="http://schemas.openxmlformats.org/drawingml/2006/main" xmlns:r="http://schemas.openxmlformats.org/officeDocument/2006/relationships" xmlns:p="http://schemas.openxmlformats.org/presentationml/2006/main">
  <p:tag name="NUM" val="4"/>
</p:tagLst>
</file>

<file path=ppt/tags/tag161.xml><?xml version="1.0" encoding="utf-8"?>
<p:tagLst xmlns:a="http://schemas.openxmlformats.org/drawingml/2006/main" xmlns:r="http://schemas.openxmlformats.org/officeDocument/2006/relationships" xmlns:p="http://schemas.openxmlformats.org/presentationml/2006/main">
  <p:tag name="NUM" val="5"/>
</p:tagLst>
</file>

<file path=ppt/tags/tag162.xml><?xml version="1.0" encoding="utf-8"?>
<p:tagLst xmlns:a="http://schemas.openxmlformats.org/drawingml/2006/main" xmlns:r="http://schemas.openxmlformats.org/officeDocument/2006/relationships" xmlns:p="http://schemas.openxmlformats.org/presentationml/2006/main">
  <p:tag name="NUM" val="6"/>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3"/>
</p:tagLst>
</file>

<file path=ppt/tags/tag166.xml><?xml version="1.0" encoding="utf-8"?>
<p:tagLst xmlns:a="http://schemas.openxmlformats.org/drawingml/2006/main" xmlns:r="http://schemas.openxmlformats.org/officeDocument/2006/relationships" xmlns:p="http://schemas.openxmlformats.org/presentationml/2006/main">
  <p:tag name="NUM" val="4"/>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2"/>
</p:tagLst>
</file>

<file path=ppt/tags/tag169.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6"/>
</p:tagLst>
</file>

<file path=ppt/tags/tag170.xml><?xml version="1.0" encoding="utf-8"?>
<p:tagLst xmlns:a="http://schemas.openxmlformats.org/drawingml/2006/main" xmlns:r="http://schemas.openxmlformats.org/officeDocument/2006/relationships" xmlns:p="http://schemas.openxmlformats.org/presentationml/2006/main">
  <p:tag name="NUM" val="4"/>
</p:tagLst>
</file>

<file path=ppt/tags/tag171.xml><?xml version="1.0" encoding="utf-8"?>
<p:tagLst xmlns:a="http://schemas.openxmlformats.org/drawingml/2006/main" xmlns:r="http://schemas.openxmlformats.org/officeDocument/2006/relationships" xmlns:p="http://schemas.openxmlformats.org/presentationml/2006/main">
  <p:tag name="NUM" val="5"/>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3"/>
</p:tagLst>
</file>

<file path=ppt/tags/tag175.xml><?xml version="1.0" encoding="utf-8"?>
<p:tagLst xmlns:a="http://schemas.openxmlformats.org/drawingml/2006/main" xmlns:r="http://schemas.openxmlformats.org/officeDocument/2006/relationships" xmlns:p="http://schemas.openxmlformats.org/presentationml/2006/main">
  <p:tag name="NUM" val="4"/>
</p:tagLst>
</file>

<file path=ppt/tags/tag176.xml><?xml version="1.0" encoding="utf-8"?>
<p:tagLst xmlns:a="http://schemas.openxmlformats.org/drawingml/2006/main" xmlns:r="http://schemas.openxmlformats.org/officeDocument/2006/relationships" xmlns:p="http://schemas.openxmlformats.org/presentationml/2006/main">
  <p:tag name="NUM" val="5"/>
</p:tagLst>
</file>

<file path=ppt/tags/tag177.xml><?xml version="1.0" encoding="utf-8"?>
<p:tagLst xmlns:a="http://schemas.openxmlformats.org/drawingml/2006/main" xmlns:r="http://schemas.openxmlformats.org/officeDocument/2006/relationships" xmlns:p="http://schemas.openxmlformats.org/presentationml/2006/main">
  <p:tag name="NUM" val="6"/>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7"/>
</p:tagLst>
</file>

<file path=ppt/tags/tag180.xml><?xml version="1.0" encoding="utf-8"?>
<p:tagLst xmlns:a="http://schemas.openxmlformats.org/drawingml/2006/main" xmlns:r="http://schemas.openxmlformats.org/officeDocument/2006/relationships" xmlns:p="http://schemas.openxmlformats.org/presentationml/2006/main">
  <p:tag name="NUM" val="3"/>
</p:tagLst>
</file>

<file path=ppt/tags/tag181.xml><?xml version="1.0" encoding="utf-8"?>
<p:tagLst xmlns:a="http://schemas.openxmlformats.org/drawingml/2006/main" xmlns:r="http://schemas.openxmlformats.org/officeDocument/2006/relationships" xmlns:p="http://schemas.openxmlformats.org/presentationml/2006/main">
  <p:tag name="NUM" val="4"/>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4"/>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8"/>
</p:tagLst>
</file>

<file path=ppt/tags/tag190.xml><?xml version="1.0" encoding="utf-8"?>
<p:tagLst xmlns:a="http://schemas.openxmlformats.org/drawingml/2006/main" xmlns:r="http://schemas.openxmlformats.org/officeDocument/2006/relationships" xmlns:p="http://schemas.openxmlformats.org/presentationml/2006/main">
  <p:tag name="NUM" val="5"/>
</p:tagLst>
</file>

<file path=ppt/tags/tag191.xml><?xml version="1.0" encoding="utf-8"?>
<p:tagLst xmlns:a="http://schemas.openxmlformats.org/drawingml/2006/main" xmlns:r="http://schemas.openxmlformats.org/officeDocument/2006/relationships" xmlns:p="http://schemas.openxmlformats.org/presentationml/2006/main">
  <p:tag name="NUM" val="6"/>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4"/>
</p:tagLst>
</file>

<file path=ppt/tags/tag196.xml><?xml version="1.0" encoding="utf-8"?>
<p:tagLst xmlns:a="http://schemas.openxmlformats.org/drawingml/2006/main" xmlns:r="http://schemas.openxmlformats.org/officeDocument/2006/relationships" xmlns:p="http://schemas.openxmlformats.org/presentationml/2006/main">
  <p:tag name="NUM" val="5"/>
</p:tagLst>
</file>

<file path=ppt/tags/tag197.xml><?xml version="1.0" encoding="utf-8"?>
<p:tagLst xmlns:a="http://schemas.openxmlformats.org/drawingml/2006/main" xmlns:r="http://schemas.openxmlformats.org/officeDocument/2006/relationships" xmlns:p="http://schemas.openxmlformats.org/presentationml/2006/main">
  <p:tag name="NUM" val="6"/>
</p:tagLst>
</file>

<file path=ppt/tags/tag198.xml><?xml version="1.0" encoding="utf-8"?>
<p:tagLst xmlns:a="http://schemas.openxmlformats.org/drawingml/2006/main" xmlns:r="http://schemas.openxmlformats.org/officeDocument/2006/relationships" xmlns:p="http://schemas.openxmlformats.org/presentationml/2006/main">
  <p:tag name="NUM" val="7"/>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9"/>
</p:tagLst>
</file>

<file path=ppt/tags/tag200.xml><?xml version="1.0" encoding="utf-8"?>
<p:tagLst xmlns:a="http://schemas.openxmlformats.org/drawingml/2006/main" xmlns:r="http://schemas.openxmlformats.org/officeDocument/2006/relationships" xmlns:p="http://schemas.openxmlformats.org/presentationml/2006/main">
  <p:tag name="NUM" val="2"/>
</p:tagLst>
</file>

<file path=ppt/tags/tag201.xml><?xml version="1.0" encoding="utf-8"?>
<p:tagLst xmlns:a="http://schemas.openxmlformats.org/drawingml/2006/main" xmlns:r="http://schemas.openxmlformats.org/officeDocument/2006/relationships" xmlns:p="http://schemas.openxmlformats.org/presentationml/2006/main">
  <p:tag name="NUM" val="3"/>
</p:tagLst>
</file>

<file path=ppt/tags/tag202.xml><?xml version="1.0" encoding="utf-8"?>
<p:tagLst xmlns:a="http://schemas.openxmlformats.org/drawingml/2006/main" xmlns:r="http://schemas.openxmlformats.org/officeDocument/2006/relationships" xmlns:p="http://schemas.openxmlformats.org/presentationml/2006/main">
  <p:tag name="NUM" val="4"/>
</p:tagLst>
</file>

<file path=ppt/tags/tag203.xml><?xml version="1.0" encoding="utf-8"?>
<p:tagLst xmlns:a="http://schemas.openxmlformats.org/drawingml/2006/main" xmlns:r="http://schemas.openxmlformats.org/officeDocument/2006/relationships" xmlns:p="http://schemas.openxmlformats.org/presentationml/2006/main">
  <p:tag name="NUM" val="5"/>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4"/>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10"/>
</p:tagLst>
</file>

<file path=ppt/tags/tag210.xml><?xml version="1.0" encoding="utf-8"?>
<p:tagLst xmlns:a="http://schemas.openxmlformats.org/drawingml/2006/main" xmlns:r="http://schemas.openxmlformats.org/officeDocument/2006/relationships" xmlns:p="http://schemas.openxmlformats.org/presentationml/2006/main">
  <p:tag name="NUM" val="3"/>
</p:tagLst>
</file>

<file path=ppt/tags/tag211.xml><?xml version="1.0" encoding="utf-8"?>
<p:tagLst xmlns:a="http://schemas.openxmlformats.org/drawingml/2006/main" xmlns:r="http://schemas.openxmlformats.org/officeDocument/2006/relationships" xmlns:p="http://schemas.openxmlformats.org/presentationml/2006/main">
  <p:tag name="NUM" val="4"/>
</p:tagLst>
</file>

<file path=ppt/tags/tag212.xml><?xml version="1.0" encoding="utf-8"?>
<p:tagLst xmlns:a="http://schemas.openxmlformats.org/drawingml/2006/main" xmlns:r="http://schemas.openxmlformats.org/officeDocument/2006/relationships" xmlns:p="http://schemas.openxmlformats.org/presentationml/2006/main">
  <p:tag name="NUM" val="5"/>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2"/>
</p:tagLst>
</file>

<file path=ppt/tags/tag215.xml><?xml version="1.0" encoding="utf-8"?>
<p:tagLst xmlns:a="http://schemas.openxmlformats.org/drawingml/2006/main" xmlns:r="http://schemas.openxmlformats.org/officeDocument/2006/relationships" xmlns:p="http://schemas.openxmlformats.org/presentationml/2006/main">
  <p:tag name="NUM" val="3"/>
</p:tagLst>
</file>

<file path=ppt/tags/tag216.xml><?xml version="1.0" encoding="utf-8"?>
<p:tagLst xmlns:a="http://schemas.openxmlformats.org/drawingml/2006/main" xmlns:r="http://schemas.openxmlformats.org/officeDocument/2006/relationships" xmlns:p="http://schemas.openxmlformats.org/presentationml/2006/main">
  <p:tag name="NUM" val="4"/>
</p:tagLst>
</file>

<file path=ppt/tags/tag217.xml><?xml version="1.0" encoding="utf-8"?>
<p:tagLst xmlns:a="http://schemas.openxmlformats.org/drawingml/2006/main" xmlns:r="http://schemas.openxmlformats.org/officeDocument/2006/relationships" xmlns:p="http://schemas.openxmlformats.org/presentationml/2006/main">
  <p:tag name="NUM" val="5"/>
</p:tagLst>
</file>

<file path=ppt/tags/tag218.xml><?xml version="1.0" encoding="utf-8"?>
<p:tagLst xmlns:a="http://schemas.openxmlformats.org/drawingml/2006/main" xmlns:r="http://schemas.openxmlformats.org/officeDocument/2006/relationships" xmlns:p="http://schemas.openxmlformats.org/presentationml/2006/main">
  <p:tag name="NUM" val="6"/>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1"/>
</p:tagLst>
</file>

<file path=ppt/tags/tag220.xml><?xml version="1.0" encoding="utf-8"?>
<p:tagLst xmlns:a="http://schemas.openxmlformats.org/drawingml/2006/main" xmlns:r="http://schemas.openxmlformats.org/officeDocument/2006/relationships" xmlns:p="http://schemas.openxmlformats.org/presentationml/2006/main">
  <p:tag name="NUM" val="2"/>
</p:tagLst>
</file>

<file path=ppt/tags/tag221.xml><?xml version="1.0" encoding="utf-8"?>
<p:tagLst xmlns:a="http://schemas.openxmlformats.org/drawingml/2006/main" xmlns:r="http://schemas.openxmlformats.org/officeDocument/2006/relationships" xmlns:p="http://schemas.openxmlformats.org/presentationml/2006/main">
  <p:tag name="NUM" val="3"/>
</p:tagLst>
</file>

<file path=ppt/tags/tag222.xml><?xml version="1.0" encoding="utf-8"?>
<p:tagLst xmlns:a="http://schemas.openxmlformats.org/drawingml/2006/main" xmlns:r="http://schemas.openxmlformats.org/officeDocument/2006/relationships" xmlns:p="http://schemas.openxmlformats.org/presentationml/2006/main">
  <p:tag name="NUM" val="4"/>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2"/>
</p:tagLst>
</file>

<file path=ppt/tags/tag225.xml><?xml version="1.0" encoding="utf-8"?>
<p:tagLst xmlns:a="http://schemas.openxmlformats.org/drawingml/2006/main" xmlns:r="http://schemas.openxmlformats.org/officeDocument/2006/relationships" xmlns:p="http://schemas.openxmlformats.org/presentationml/2006/main">
  <p:tag name="NUM" val="3"/>
</p:tagLst>
</file>

<file path=ppt/tags/tag226.xml><?xml version="1.0" encoding="utf-8"?>
<p:tagLst xmlns:a="http://schemas.openxmlformats.org/drawingml/2006/main" xmlns:r="http://schemas.openxmlformats.org/officeDocument/2006/relationships" xmlns:p="http://schemas.openxmlformats.org/presentationml/2006/main">
  <p:tag name="NUM" val="4"/>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2"/>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2"/>
</p:tagLst>
</file>

<file path=ppt/tags/tag230.xml><?xml version="1.0" encoding="utf-8"?>
<p:tagLst xmlns:a="http://schemas.openxmlformats.org/drawingml/2006/main" xmlns:r="http://schemas.openxmlformats.org/officeDocument/2006/relationships" xmlns:p="http://schemas.openxmlformats.org/presentationml/2006/main">
  <p:tag name="NUM" val="4"/>
</p:tagLst>
</file>

<file path=ppt/tags/tag231.xml><?xml version="1.0" encoding="utf-8"?>
<p:tagLst xmlns:a="http://schemas.openxmlformats.org/drawingml/2006/main" xmlns:r="http://schemas.openxmlformats.org/officeDocument/2006/relationships" xmlns:p="http://schemas.openxmlformats.org/presentationml/2006/main">
  <p:tag name="NUM" val="5"/>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2"/>
</p:tagLst>
</file>

<file path=ppt/tags/tag234.xml><?xml version="1.0" encoding="utf-8"?>
<p:tagLst xmlns:a="http://schemas.openxmlformats.org/drawingml/2006/main" xmlns:r="http://schemas.openxmlformats.org/officeDocument/2006/relationships" xmlns:p="http://schemas.openxmlformats.org/presentationml/2006/main">
  <p:tag name="NUM" val="3"/>
</p:tagLst>
</file>

<file path=ppt/tags/tag235.xml><?xml version="1.0" encoding="utf-8"?>
<p:tagLst xmlns:a="http://schemas.openxmlformats.org/drawingml/2006/main" xmlns:r="http://schemas.openxmlformats.org/officeDocument/2006/relationships" xmlns:p="http://schemas.openxmlformats.org/presentationml/2006/main">
  <p:tag name="NUM" val="4"/>
</p:tagLst>
</file>

<file path=ppt/tags/tag236.xml><?xml version="1.0" encoding="utf-8"?>
<p:tagLst xmlns:a="http://schemas.openxmlformats.org/drawingml/2006/main" xmlns:r="http://schemas.openxmlformats.org/officeDocument/2006/relationships" xmlns:p="http://schemas.openxmlformats.org/presentationml/2006/main">
  <p:tag name="NUM" val="5"/>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2"/>
</p:tagLst>
</file>

<file path=ppt/tags/tag239.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13"/>
</p:tagLst>
</file>

<file path=ppt/tags/tag240.xml><?xml version="1.0" encoding="utf-8"?>
<p:tagLst xmlns:a="http://schemas.openxmlformats.org/drawingml/2006/main" xmlns:r="http://schemas.openxmlformats.org/officeDocument/2006/relationships" xmlns:p="http://schemas.openxmlformats.org/presentationml/2006/main">
  <p:tag name="NUM" val="4"/>
</p:tagLst>
</file>

<file path=ppt/tags/tag241.xml><?xml version="1.0" encoding="utf-8"?>
<p:tagLst xmlns:a="http://schemas.openxmlformats.org/drawingml/2006/main" xmlns:r="http://schemas.openxmlformats.org/officeDocument/2006/relationships" xmlns:p="http://schemas.openxmlformats.org/presentationml/2006/main">
  <p:tag name="NUM" val="5"/>
</p:tagLst>
</file>

<file path=ppt/tags/tag242.xml><?xml version="1.0" encoding="utf-8"?>
<p:tagLst xmlns:a="http://schemas.openxmlformats.org/drawingml/2006/main" xmlns:r="http://schemas.openxmlformats.org/officeDocument/2006/relationships" xmlns:p="http://schemas.openxmlformats.org/presentationml/2006/main">
  <p:tag name="NUM" val="6"/>
</p:tagLst>
</file>

<file path=ppt/tags/tag243.xml><?xml version="1.0" encoding="utf-8"?>
<p:tagLst xmlns:a="http://schemas.openxmlformats.org/drawingml/2006/main" xmlns:r="http://schemas.openxmlformats.org/officeDocument/2006/relationships" xmlns:p="http://schemas.openxmlformats.org/presentationml/2006/main">
  <p:tag name="NUM" val="7"/>
</p:tagLst>
</file>

<file path=ppt/tags/tag244.xml><?xml version="1.0" encoding="utf-8"?>
<p:tagLst xmlns:a="http://schemas.openxmlformats.org/drawingml/2006/main" xmlns:r="http://schemas.openxmlformats.org/officeDocument/2006/relationships" xmlns:p="http://schemas.openxmlformats.org/presentationml/2006/main">
  <p:tag name="NUM" val="8"/>
</p:tagLst>
</file>

<file path=ppt/tags/tag245.xml><?xml version="1.0" encoding="utf-8"?>
<p:tagLst xmlns:a="http://schemas.openxmlformats.org/drawingml/2006/main" xmlns:r="http://schemas.openxmlformats.org/officeDocument/2006/relationships" xmlns:p="http://schemas.openxmlformats.org/presentationml/2006/main">
  <p:tag name="NUM" val="9"/>
</p:tagLst>
</file>

<file path=ppt/tags/tag246.xml><?xml version="1.0" encoding="utf-8"?>
<p:tagLst xmlns:a="http://schemas.openxmlformats.org/drawingml/2006/main" xmlns:r="http://schemas.openxmlformats.org/officeDocument/2006/relationships" xmlns:p="http://schemas.openxmlformats.org/presentationml/2006/main">
  <p:tag name="NUM" val="10"/>
</p:tagLst>
</file>

<file path=ppt/tags/tag247.xml><?xml version="1.0" encoding="utf-8"?>
<p:tagLst xmlns:a="http://schemas.openxmlformats.org/drawingml/2006/main" xmlns:r="http://schemas.openxmlformats.org/officeDocument/2006/relationships" xmlns:p="http://schemas.openxmlformats.org/presentationml/2006/main">
  <p:tag name="NUM" val="11"/>
</p:tagLst>
</file>

<file path=ppt/tags/tag248.xml><?xml version="1.0" encoding="utf-8"?>
<p:tagLst xmlns:a="http://schemas.openxmlformats.org/drawingml/2006/main" xmlns:r="http://schemas.openxmlformats.org/officeDocument/2006/relationships" xmlns:p="http://schemas.openxmlformats.org/presentationml/2006/main">
  <p:tag name="NUM" val="12"/>
</p:tagLst>
</file>

<file path=ppt/tags/tag249.xml><?xml version="1.0" encoding="utf-8"?>
<p:tagLst xmlns:a="http://schemas.openxmlformats.org/drawingml/2006/main" xmlns:r="http://schemas.openxmlformats.org/officeDocument/2006/relationships" xmlns:p="http://schemas.openxmlformats.org/presentationml/2006/main">
  <p:tag name="NUM" val="13"/>
</p:tagLst>
</file>

<file path=ppt/tags/tag25.xml><?xml version="1.0" encoding="utf-8"?>
<p:tagLst xmlns:a="http://schemas.openxmlformats.org/drawingml/2006/main" xmlns:r="http://schemas.openxmlformats.org/officeDocument/2006/relationships" xmlns:p="http://schemas.openxmlformats.org/presentationml/2006/main">
  <p:tag name="NUM" val="14"/>
</p:tagLst>
</file>

<file path=ppt/tags/tag250.xml><?xml version="1.0" encoding="utf-8"?>
<p:tagLst xmlns:a="http://schemas.openxmlformats.org/drawingml/2006/main" xmlns:r="http://schemas.openxmlformats.org/officeDocument/2006/relationships" xmlns:p="http://schemas.openxmlformats.org/presentationml/2006/main">
  <p:tag name="NUM" val="14"/>
</p:tagLst>
</file>

<file path=ppt/tags/tag251.xml><?xml version="1.0" encoding="utf-8"?>
<p:tagLst xmlns:a="http://schemas.openxmlformats.org/drawingml/2006/main" xmlns:r="http://schemas.openxmlformats.org/officeDocument/2006/relationships" xmlns:p="http://schemas.openxmlformats.org/presentationml/2006/main">
  <p:tag name="NUM" val="15"/>
</p:tagLst>
</file>

<file path=ppt/tags/tag252.xml><?xml version="1.0" encoding="utf-8"?>
<p:tagLst xmlns:a="http://schemas.openxmlformats.org/drawingml/2006/main" xmlns:r="http://schemas.openxmlformats.org/officeDocument/2006/relationships" xmlns:p="http://schemas.openxmlformats.org/presentationml/2006/main">
  <p:tag name="NUM" val="16"/>
</p:tagLst>
</file>

<file path=ppt/tags/tag253.xml><?xml version="1.0" encoding="utf-8"?>
<p:tagLst xmlns:a="http://schemas.openxmlformats.org/drawingml/2006/main" xmlns:r="http://schemas.openxmlformats.org/officeDocument/2006/relationships" xmlns:p="http://schemas.openxmlformats.org/presentationml/2006/main">
  <p:tag name="NUM" val="17"/>
</p:tagLst>
</file>

<file path=ppt/tags/tag254.xml><?xml version="1.0" encoding="utf-8"?>
<p:tagLst xmlns:a="http://schemas.openxmlformats.org/drawingml/2006/main" xmlns:r="http://schemas.openxmlformats.org/officeDocument/2006/relationships" xmlns:p="http://schemas.openxmlformats.org/presentationml/2006/main">
  <p:tag name="NUM" val="18"/>
</p:tagLst>
</file>

<file path=ppt/tags/tag255.xml><?xml version="1.0" encoding="utf-8"?>
<p:tagLst xmlns:a="http://schemas.openxmlformats.org/drawingml/2006/main" xmlns:r="http://schemas.openxmlformats.org/officeDocument/2006/relationships" xmlns:p="http://schemas.openxmlformats.org/presentationml/2006/main">
  <p:tag name="NUM" val="19"/>
</p:tagLst>
</file>

<file path=ppt/tags/tag256.xml><?xml version="1.0" encoding="utf-8"?>
<p:tagLst xmlns:a="http://schemas.openxmlformats.org/drawingml/2006/main" xmlns:r="http://schemas.openxmlformats.org/officeDocument/2006/relationships" xmlns:p="http://schemas.openxmlformats.org/presentationml/2006/main">
  <p:tag name="NUM" val="20"/>
</p:tagLst>
</file>

<file path=ppt/tags/tag257.xml><?xml version="1.0" encoding="utf-8"?>
<p:tagLst xmlns:a="http://schemas.openxmlformats.org/drawingml/2006/main" xmlns:r="http://schemas.openxmlformats.org/officeDocument/2006/relationships" xmlns:p="http://schemas.openxmlformats.org/presentationml/2006/main">
  <p:tag name="NUM" val="21"/>
</p:tagLst>
</file>

<file path=ppt/tags/tag258.xml><?xml version="1.0" encoding="utf-8"?>
<p:tagLst xmlns:a="http://schemas.openxmlformats.org/drawingml/2006/main" xmlns:r="http://schemas.openxmlformats.org/officeDocument/2006/relationships" xmlns:p="http://schemas.openxmlformats.org/presentationml/2006/main">
  <p:tag name="NUM" val="1"/>
</p:tagLst>
</file>

<file path=ppt/tags/tag259.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3"/>
</p:tagLst>
</file>

<file path=ppt/tags/tag261.xml><?xml version="1.0" encoding="utf-8"?>
<p:tagLst xmlns:a="http://schemas.openxmlformats.org/drawingml/2006/main" xmlns:r="http://schemas.openxmlformats.org/officeDocument/2006/relationships" xmlns:p="http://schemas.openxmlformats.org/presentationml/2006/main">
  <p:tag name="NUM" val="4"/>
</p:tagLst>
</file>

<file path=ppt/tags/tag262.xml><?xml version="1.0" encoding="utf-8"?>
<p:tagLst xmlns:a="http://schemas.openxmlformats.org/drawingml/2006/main" xmlns:r="http://schemas.openxmlformats.org/officeDocument/2006/relationships" xmlns:p="http://schemas.openxmlformats.org/presentationml/2006/main">
  <p:tag name="NUM" val="5"/>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2"/>
</p:tagLst>
</file>

<file path=ppt/tags/tag265.xml><?xml version="1.0" encoding="utf-8"?>
<p:tagLst xmlns:a="http://schemas.openxmlformats.org/drawingml/2006/main" xmlns:r="http://schemas.openxmlformats.org/officeDocument/2006/relationships" xmlns:p="http://schemas.openxmlformats.org/presentationml/2006/main">
  <p:tag name="NUM" val="3"/>
</p:tagLst>
</file>

<file path=ppt/tags/tag266.xml><?xml version="1.0" encoding="utf-8"?>
<p:tagLst xmlns:a="http://schemas.openxmlformats.org/drawingml/2006/main" xmlns:r="http://schemas.openxmlformats.org/officeDocument/2006/relationships" xmlns:p="http://schemas.openxmlformats.org/presentationml/2006/main">
  <p:tag name="NUM" val="4"/>
</p:tagLst>
</file>

<file path=ppt/tags/tag267.xml><?xml version="1.0" encoding="utf-8"?>
<p:tagLst xmlns:a="http://schemas.openxmlformats.org/drawingml/2006/main" xmlns:r="http://schemas.openxmlformats.org/officeDocument/2006/relationships" xmlns:p="http://schemas.openxmlformats.org/presentationml/2006/main">
  <p:tag name="NUM" val="5"/>
</p:tagLst>
</file>

<file path=ppt/tags/tag268.xml><?xml version="1.0" encoding="utf-8"?>
<p:tagLst xmlns:a="http://schemas.openxmlformats.org/drawingml/2006/main" xmlns:r="http://schemas.openxmlformats.org/officeDocument/2006/relationships" xmlns:p="http://schemas.openxmlformats.org/presentationml/2006/main">
  <p:tag name="NUM" val="6"/>
</p:tagLst>
</file>

<file path=ppt/tags/tag269.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2"/>
</p:tagLst>
</file>

<file path=ppt/tags/tag271.xml><?xml version="1.0" encoding="utf-8"?>
<p:tagLst xmlns:a="http://schemas.openxmlformats.org/drawingml/2006/main" xmlns:r="http://schemas.openxmlformats.org/officeDocument/2006/relationships" xmlns:p="http://schemas.openxmlformats.org/presentationml/2006/main">
  <p:tag name="NUM" val="3"/>
</p:tagLst>
</file>

<file path=ppt/tags/tag272.xml><?xml version="1.0" encoding="utf-8"?>
<p:tagLst xmlns:a="http://schemas.openxmlformats.org/drawingml/2006/main" xmlns:r="http://schemas.openxmlformats.org/officeDocument/2006/relationships" xmlns:p="http://schemas.openxmlformats.org/presentationml/2006/main">
  <p:tag name="NUM" val="4"/>
</p:tagLst>
</file>

<file path=ppt/tags/tag273.xml><?xml version="1.0" encoding="utf-8"?>
<p:tagLst xmlns:a="http://schemas.openxmlformats.org/drawingml/2006/main" xmlns:r="http://schemas.openxmlformats.org/officeDocument/2006/relationships" xmlns:p="http://schemas.openxmlformats.org/presentationml/2006/main">
  <p:tag name="NUM" val="1"/>
</p:tagLst>
</file>

<file path=ppt/tags/tag274.xml><?xml version="1.0" encoding="utf-8"?>
<p:tagLst xmlns:a="http://schemas.openxmlformats.org/drawingml/2006/main" xmlns:r="http://schemas.openxmlformats.org/officeDocument/2006/relationships" xmlns:p="http://schemas.openxmlformats.org/presentationml/2006/main">
  <p:tag name="NUM" val="2"/>
</p:tagLst>
</file>

<file path=ppt/tags/tag275.xml><?xml version="1.0" encoding="utf-8"?>
<p:tagLst xmlns:a="http://schemas.openxmlformats.org/drawingml/2006/main" xmlns:r="http://schemas.openxmlformats.org/officeDocument/2006/relationships" xmlns:p="http://schemas.openxmlformats.org/presentationml/2006/main">
  <p:tag name="NUM" val="3"/>
</p:tagLst>
</file>

<file path=ppt/tags/tag276.xml><?xml version="1.0" encoding="utf-8"?>
<p:tagLst xmlns:a="http://schemas.openxmlformats.org/drawingml/2006/main" xmlns:r="http://schemas.openxmlformats.org/officeDocument/2006/relationships" xmlns:p="http://schemas.openxmlformats.org/presentationml/2006/main">
  <p:tag name="NUM" val="4"/>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2"/>
</p:tagLst>
</file>

<file path=ppt/tags/tag279.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7"/>
</p:tagLst>
</file>

<file path=ppt/tags/tag280.xml><?xml version="1.0" encoding="utf-8"?>
<p:tagLst xmlns:a="http://schemas.openxmlformats.org/drawingml/2006/main" xmlns:r="http://schemas.openxmlformats.org/officeDocument/2006/relationships" xmlns:p="http://schemas.openxmlformats.org/presentationml/2006/main">
  <p:tag name="NUM" val="4"/>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2"/>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4"/>
</p:tagLst>
</file>

<file path=ppt/tags/tag285.xml><?xml version="1.0" encoding="utf-8"?>
<p:tagLst xmlns:a="http://schemas.openxmlformats.org/drawingml/2006/main" xmlns:r="http://schemas.openxmlformats.org/officeDocument/2006/relationships" xmlns:p="http://schemas.openxmlformats.org/presentationml/2006/main">
  <p:tag name="NUM" val="5"/>
</p:tagLst>
</file>

<file path=ppt/tags/tag286.xml><?xml version="1.0" encoding="utf-8"?>
<p:tagLst xmlns:a="http://schemas.openxmlformats.org/drawingml/2006/main" xmlns:r="http://schemas.openxmlformats.org/officeDocument/2006/relationships" xmlns:p="http://schemas.openxmlformats.org/presentationml/2006/main">
  <p:tag name="NUM" val="6"/>
</p:tagLst>
</file>

<file path=ppt/tags/tag287.xml><?xml version="1.0" encoding="utf-8"?>
<p:tagLst xmlns:a="http://schemas.openxmlformats.org/drawingml/2006/main" xmlns:r="http://schemas.openxmlformats.org/officeDocument/2006/relationships" xmlns:p="http://schemas.openxmlformats.org/presentationml/2006/main">
  <p:tag name="NUM" val="7"/>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5"/>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8"/>
</p:tagLst>
</file>

<file path=ppt/tags/tag37.xml><?xml version="1.0" encoding="utf-8"?>
<p:tagLst xmlns:a="http://schemas.openxmlformats.org/drawingml/2006/main" xmlns:r="http://schemas.openxmlformats.org/officeDocument/2006/relationships" xmlns:p="http://schemas.openxmlformats.org/presentationml/2006/main">
  <p:tag name="NUM" val="9"/>
</p:tagLst>
</file>

<file path=ppt/tags/tag38.xml><?xml version="1.0" encoding="utf-8"?>
<p:tagLst xmlns:a="http://schemas.openxmlformats.org/drawingml/2006/main" xmlns:r="http://schemas.openxmlformats.org/officeDocument/2006/relationships" xmlns:p="http://schemas.openxmlformats.org/presentationml/2006/main">
  <p:tag name="NUM" val="10"/>
</p:tagLst>
</file>

<file path=ppt/tags/tag39.xml><?xml version="1.0" encoding="utf-8"?>
<p:tagLst xmlns:a="http://schemas.openxmlformats.org/drawingml/2006/main" xmlns:r="http://schemas.openxmlformats.org/officeDocument/2006/relationships" xmlns:p="http://schemas.openxmlformats.org/presentationml/2006/main">
  <p:tag name="NUM" val="11"/>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2"/>
</p:tagLst>
</file>

<file path=ppt/tags/tag41.xml><?xml version="1.0" encoding="utf-8"?>
<p:tagLst xmlns:a="http://schemas.openxmlformats.org/drawingml/2006/main" xmlns:r="http://schemas.openxmlformats.org/officeDocument/2006/relationships" xmlns:p="http://schemas.openxmlformats.org/presentationml/2006/main">
  <p:tag name="NUM" val="13"/>
</p:tagLst>
</file>

<file path=ppt/tags/tag42.xml><?xml version="1.0" encoding="utf-8"?>
<p:tagLst xmlns:a="http://schemas.openxmlformats.org/drawingml/2006/main" xmlns:r="http://schemas.openxmlformats.org/officeDocument/2006/relationships" xmlns:p="http://schemas.openxmlformats.org/presentationml/2006/main">
  <p:tag name="NUM" val="14"/>
</p:tagLst>
</file>

<file path=ppt/tags/tag43.xml><?xml version="1.0" encoding="utf-8"?>
<p:tagLst xmlns:a="http://schemas.openxmlformats.org/drawingml/2006/main" xmlns:r="http://schemas.openxmlformats.org/officeDocument/2006/relationships" xmlns:p="http://schemas.openxmlformats.org/presentationml/2006/main">
  <p:tag name="NUM" val="15"/>
</p:tagLst>
</file>

<file path=ppt/tags/tag44.xml><?xml version="1.0" encoding="utf-8"?>
<p:tagLst xmlns:a="http://schemas.openxmlformats.org/drawingml/2006/main" xmlns:r="http://schemas.openxmlformats.org/officeDocument/2006/relationships" xmlns:p="http://schemas.openxmlformats.org/presentationml/2006/main">
  <p:tag name="NUM" val="16"/>
</p:tagLst>
</file>

<file path=ppt/tags/tag45.xml><?xml version="1.0" encoding="utf-8"?>
<p:tagLst xmlns:a="http://schemas.openxmlformats.org/drawingml/2006/main" xmlns:r="http://schemas.openxmlformats.org/officeDocument/2006/relationships" xmlns:p="http://schemas.openxmlformats.org/presentationml/2006/main">
  <p:tag name="NUM" val="17"/>
</p:tagLst>
</file>

<file path=ppt/tags/tag46.xml><?xml version="1.0" encoding="utf-8"?>
<p:tagLst xmlns:a="http://schemas.openxmlformats.org/drawingml/2006/main" xmlns:r="http://schemas.openxmlformats.org/officeDocument/2006/relationships" xmlns:p="http://schemas.openxmlformats.org/presentationml/2006/main">
  <p:tag name="NUM" val="18"/>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7"/>
</p:tagLst>
</file>

<file path=ppt/tags/tag57.xml><?xml version="1.0" encoding="utf-8"?>
<p:tagLst xmlns:a="http://schemas.openxmlformats.org/drawingml/2006/main" xmlns:r="http://schemas.openxmlformats.org/officeDocument/2006/relationships" xmlns:p="http://schemas.openxmlformats.org/presentationml/2006/main">
  <p:tag name="NUM" val="8"/>
</p:tagLst>
</file>

<file path=ppt/tags/tag58.xml><?xml version="1.0" encoding="utf-8"?>
<p:tagLst xmlns:a="http://schemas.openxmlformats.org/drawingml/2006/main" xmlns:r="http://schemas.openxmlformats.org/officeDocument/2006/relationships" xmlns:p="http://schemas.openxmlformats.org/presentationml/2006/main">
  <p:tag name="NUM" val="9"/>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6"/>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4"/>
</p:tagLst>
</file>

<file path=ppt/tags/tag69.xml><?xml version="1.0" encoding="utf-8"?>
<p:tagLst xmlns:a="http://schemas.openxmlformats.org/drawingml/2006/main" xmlns:r="http://schemas.openxmlformats.org/officeDocument/2006/relationships" xmlns:p="http://schemas.openxmlformats.org/presentationml/2006/main">
  <p:tag name="NUM" val="5"/>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6"/>
</p:tagLst>
</file>

<file path=ppt/tags/tag71.xml><?xml version="1.0" encoding="utf-8"?>
<p:tagLst xmlns:a="http://schemas.openxmlformats.org/drawingml/2006/main" xmlns:r="http://schemas.openxmlformats.org/officeDocument/2006/relationships" xmlns:p="http://schemas.openxmlformats.org/presentationml/2006/main">
  <p:tag name="NUM" val="7"/>
</p:tagLst>
</file>

<file path=ppt/tags/tag72.xml><?xml version="1.0" encoding="utf-8"?>
<p:tagLst xmlns:a="http://schemas.openxmlformats.org/drawingml/2006/main" xmlns:r="http://schemas.openxmlformats.org/officeDocument/2006/relationships" xmlns:p="http://schemas.openxmlformats.org/presentationml/2006/main">
  <p:tag name="NUM" val="8"/>
</p:tagLst>
</file>

<file path=ppt/tags/tag73.xml><?xml version="1.0" encoding="utf-8"?>
<p:tagLst xmlns:a="http://schemas.openxmlformats.org/drawingml/2006/main" xmlns:r="http://schemas.openxmlformats.org/officeDocument/2006/relationships" xmlns:p="http://schemas.openxmlformats.org/presentationml/2006/main">
  <p:tag name="NUM" val="9"/>
</p:tagLst>
</file>

<file path=ppt/tags/tag74.xml><?xml version="1.0" encoding="utf-8"?>
<p:tagLst xmlns:a="http://schemas.openxmlformats.org/drawingml/2006/main" xmlns:r="http://schemas.openxmlformats.org/officeDocument/2006/relationships" xmlns:p="http://schemas.openxmlformats.org/presentationml/2006/main">
  <p:tag name="NUM" val="10"/>
</p:tagLst>
</file>

<file path=ppt/tags/tag75.xml><?xml version="1.0" encoding="utf-8"?>
<p:tagLst xmlns:a="http://schemas.openxmlformats.org/drawingml/2006/main" xmlns:r="http://schemas.openxmlformats.org/officeDocument/2006/relationships" xmlns:p="http://schemas.openxmlformats.org/presentationml/2006/main">
  <p:tag name="NUM" val="1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5"/>
</p:tagLst>
</file>

<file path=ppt/tags/tag81.xml><?xml version="1.0" encoding="utf-8"?>
<p:tagLst xmlns:a="http://schemas.openxmlformats.org/drawingml/2006/main" xmlns:r="http://schemas.openxmlformats.org/officeDocument/2006/relationships" xmlns:p="http://schemas.openxmlformats.org/presentationml/2006/main">
  <p:tag name="NUM" val="6"/>
</p:tagLst>
</file>

<file path=ppt/tags/tag82.xml><?xml version="1.0" encoding="utf-8"?>
<p:tagLst xmlns:a="http://schemas.openxmlformats.org/drawingml/2006/main" xmlns:r="http://schemas.openxmlformats.org/officeDocument/2006/relationships" xmlns:p="http://schemas.openxmlformats.org/presentationml/2006/main">
  <p:tag name="NUM" val="7"/>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4"/>
</p:tagLst>
</file>

<file path=ppt/tags/tag87.xml><?xml version="1.0" encoding="utf-8"?>
<p:tagLst xmlns:a="http://schemas.openxmlformats.org/drawingml/2006/main" xmlns:r="http://schemas.openxmlformats.org/officeDocument/2006/relationships" xmlns:p="http://schemas.openxmlformats.org/presentationml/2006/main">
  <p:tag name="NUM" val="5"/>
</p:tagLst>
</file>

<file path=ppt/tags/tag88.xml><?xml version="1.0" encoding="utf-8"?>
<p:tagLst xmlns:a="http://schemas.openxmlformats.org/drawingml/2006/main" xmlns:r="http://schemas.openxmlformats.org/officeDocument/2006/relationships" xmlns:p="http://schemas.openxmlformats.org/presentationml/2006/main">
  <p:tag name="NUM" val="6"/>
</p:tagLst>
</file>

<file path=ppt/tags/tag89.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4"/>
</p:tagLst>
</file>

<file path=ppt/tags/tag97.xml><?xml version="1.0" encoding="utf-8"?>
<p:tagLst xmlns:a="http://schemas.openxmlformats.org/drawingml/2006/main" xmlns:r="http://schemas.openxmlformats.org/officeDocument/2006/relationships" xmlns:p="http://schemas.openxmlformats.org/presentationml/2006/main">
  <p:tag name="NUM" val="5"/>
</p:tagLst>
</file>

<file path=ppt/tags/tag98.xml><?xml version="1.0" encoding="utf-8"?>
<p:tagLst xmlns:a="http://schemas.openxmlformats.org/drawingml/2006/main" xmlns:r="http://schemas.openxmlformats.org/officeDocument/2006/relationships" xmlns:p="http://schemas.openxmlformats.org/presentationml/2006/main">
  <p:tag name="NUM" val="6"/>
</p:tagLst>
</file>

<file path=ppt/tags/tag99.xml><?xml version="1.0" encoding="utf-8"?>
<p:tagLst xmlns:a="http://schemas.openxmlformats.org/drawingml/2006/main" xmlns:r="http://schemas.openxmlformats.org/officeDocument/2006/relationships" xmlns:p="http://schemas.openxmlformats.org/presentationml/2006/main">
  <p:tag name="NUM" val="7"/>
</p:tagLst>
</file>

<file path=ppt/theme/theme1.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theme">
  <a:themeElements>
    <a:clrScheme name="Showeet theme">
      <a:dk1>
        <a:sysClr val="windowText" lastClr="000000"/>
      </a:dk1>
      <a:lt1>
        <a:sysClr val="window" lastClr="FFFFFF"/>
      </a:lt1>
      <a:dk2>
        <a:srgbClr val="1D2631"/>
      </a:dk2>
      <a:lt2>
        <a:srgbClr val="EEECE1"/>
      </a:lt2>
      <a:accent1>
        <a:srgbClr val="3F4855"/>
      </a:accent1>
      <a:accent2>
        <a:srgbClr val="F1A138"/>
      </a:accent2>
      <a:accent3>
        <a:srgbClr val="CBDB23"/>
      </a:accent3>
      <a:accent4>
        <a:srgbClr val="590B4E"/>
      </a:accent4>
      <a:accent5>
        <a:srgbClr val="2CA3FC"/>
      </a:accent5>
      <a:accent6>
        <a:srgbClr val="9EB31C"/>
      </a:accent6>
      <a:hlink>
        <a:srgbClr val="B8CCE4"/>
      </a:hlink>
      <a:folHlink>
        <a:srgbClr val="B8CC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59257</TotalTime>
  <Words>764</Words>
  <Application>Microsoft Office PowerPoint</Application>
  <PresentationFormat>Grand écran</PresentationFormat>
  <Paragraphs>216</Paragraphs>
  <Slides>46</Slides>
  <Notes>2</Notes>
  <HiddenSlides>9</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46</vt:i4>
      </vt:variant>
    </vt:vector>
  </HeadingPairs>
  <TitlesOfParts>
    <vt:vector size="55" baseType="lpstr">
      <vt:lpstr>Arial</vt:lpstr>
      <vt:lpstr>Calibri</vt:lpstr>
      <vt:lpstr>Calibri Light</vt:lpstr>
      <vt:lpstr>GeosansLight</vt:lpstr>
      <vt:lpstr>Open Sans</vt:lpstr>
      <vt:lpstr>Wingdings</vt:lpstr>
      <vt:lpstr>Blank</vt:lpstr>
      <vt:lpstr>Showeet theme</vt:lpstr>
      <vt:lpstr>TITLES</vt:lpstr>
      <vt:lpstr>SmartScreen</vt:lpstr>
      <vt:lpstr>Problématique</vt:lpstr>
      <vt:lpstr>Problématique</vt:lpstr>
      <vt:lpstr>Problématique</vt:lpstr>
      <vt:lpstr>Grandes étapes de réalisation</vt:lpstr>
      <vt:lpstr>Grandes étapes de réalisation</vt:lpstr>
      <vt:lpstr>État d’art des affichages interactif</vt:lpstr>
      <vt:lpstr>État d’art des affichages interactif</vt:lpstr>
      <vt:lpstr>État d’art des affichages interactif</vt:lpstr>
      <vt:lpstr>État d’art des affichages interactif</vt:lpstr>
      <vt:lpstr>État d’art des affichages interactif</vt:lpstr>
      <vt:lpstr>État d’art des affichages interactif</vt:lpstr>
      <vt:lpstr>catalogue d’interactions</vt:lpstr>
      <vt:lpstr>Échantillon du catalogue d’interaction</vt:lpstr>
      <vt:lpstr>Implémentation</vt:lpstr>
      <vt:lpstr>Comment rendre un écran interactif ?</vt:lpstr>
      <vt:lpstr>Implémentation des tests de faisabilités</vt:lpstr>
      <vt:lpstr>Implémentation</vt:lpstr>
      <vt:lpstr>Implémentation des tests de faisabilités</vt:lpstr>
      <vt:lpstr>Implémentation des tests de faisabilités</vt:lpstr>
      <vt:lpstr>Implémentation des tests de faisabilités</vt:lpstr>
      <vt:lpstr>Implémentation des tests de faisabilités</vt:lpstr>
      <vt:lpstr>Implémentation des tests de faisabilités</vt:lpstr>
      <vt:lpstr>Implémentation</vt:lpstr>
      <vt:lpstr>Tests utilisateurs</vt:lpstr>
      <vt:lpstr>Tests utilisateurs</vt:lpstr>
      <vt:lpstr>Implémentation</vt:lpstr>
      <vt:lpstr>Problématique</vt:lpstr>
      <vt:lpstr>Implémentation du scénario</vt:lpstr>
      <vt:lpstr>Implémentation du scénario</vt:lpstr>
      <vt:lpstr>Implémentation du scénario</vt:lpstr>
      <vt:lpstr>Implémentation du scénario</vt:lpstr>
      <vt:lpstr>Implémentation du scénario</vt:lpstr>
      <vt:lpstr>Implémentation du scénario</vt:lpstr>
      <vt:lpstr>En quoi ces interactions sont pertinentes ?</vt:lpstr>
      <vt:lpstr>Conclusion</vt:lpstr>
      <vt:lpstr>Présentation PowerPoint</vt:lpstr>
      <vt:lpstr>Modèle de phases d’interactions</vt:lpstr>
      <vt:lpstr>Tests utilisateurs</vt:lpstr>
      <vt:lpstr>Tests utilisateurs</vt:lpstr>
      <vt:lpstr>Principe de médiation</vt:lpstr>
      <vt:lpstr>Principe de médiation</vt:lpstr>
      <vt:lpstr>Diagramme de niveaux d’interactions</vt:lpstr>
      <vt:lpstr>Diagramme de niveaux d’interactions</vt:lpstr>
      <vt:lpstr>Diagramme de niveaux d’interactions</vt:lpstr>
      <vt:lpstr>Types d’affichages interactifs publicitaires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Timeline Infographics for PowerPoint</dc:title>
  <dc:creator>showeet.com</dc:creator>
  <dc:description>© Copyright Showeet.com</dc:description>
  <cp:lastModifiedBy>maxime beck</cp:lastModifiedBy>
  <cp:revision>381</cp:revision>
  <cp:lastPrinted>2017-08-23T06:27:09Z</cp:lastPrinted>
  <dcterms:created xsi:type="dcterms:W3CDTF">2011-05-09T14:18:21Z</dcterms:created>
  <dcterms:modified xsi:type="dcterms:W3CDTF">2017-08-24T12:37:03Z</dcterms:modified>
  <cp:category>Charts &amp; Diagrams</cp:category>
</cp:coreProperties>
</file>